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avi" ContentType="video/x-msvide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0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3" r:id="rId4"/>
    <p:sldId id="258" r:id="rId5"/>
    <p:sldId id="259" r:id="rId6"/>
    <p:sldId id="280" r:id="rId7"/>
    <p:sldId id="260" r:id="rId8"/>
    <p:sldId id="264" r:id="rId9"/>
    <p:sldId id="265" r:id="rId10"/>
    <p:sldId id="266" r:id="rId11"/>
    <p:sldId id="262" r:id="rId12"/>
    <p:sldId id="269" r:id="rId13"/>
    <p:sldId id="270" r:id="rId14"/>
    <p:sldId id="271" r:id="rId15"/>
    <p:sldId id="279" r:id="rId16"/>
    <p:sldId id="273" r:id="rId17"/>
    <p:sldId id="272" r:id="rId18"/>
    <p:sldId id="274" r:id="rId19"/>
    <p:sldId id="281" r:id="rId20"/>
    <p:sldId id="276" r:id="rId21"/>
    <p:sldId id="277" r:id="rId22"/>
    <p:sldId id="278" r:id="rId23"/>
    <p:sldId id="268" r:id="rId2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60943C"/>
    <a:srgbClr val="FF1515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705" autoAdjust="0"/>
    <p:restoredTop sz="94651" autoAdjust="0"/>
  </p:normalViewPr>
  <p:slideViewPr>
    <p:cSldViewPr snapToGrid="0">
      <p:cViewPr>
        <p:scale>
          <a:sx n="75" d="100"/>
          <a:sy n="75" d="100"/>
        </p:scale>
        <p:origin x="642" y="8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C06ABC-DC3D-4AC6-920A-2A9368F070B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7FCA73-FDB0-4DE8-93EF-A2821F7CC11A}">
      <dgm:prSet phldrT="[Text]"/>
      <dgm:spPr/>
      <dgm:t>
        <a:bodyPr/>
        <a:lstStyle/>
        <a:p>
          <a:r>
            <a:rPr lang="en-US" dirty="0" smtClean="0"/>
            <a:t>Position terms</a:t>
          </a:r>
          <a:endParaRPr lang="en-US" dirty="0"/>
        </a:p>
      </dgm:t>
    </dgm:pt>
    <dgm:pt modelId="{3DEF76EF-01C2-426C-AFDD-04ABB2B01A1F}" type="parTrans" cxnId="{632C079C-060A-48A9-A251-F5448B11B7F1}">
      <dgm:prSet/>
      <dgm:spPr/>
      <dgm:t>
        <a:bodyPr/>
        <a:lstStyle/>
        <a:p>
          <a:endParaRPr lang="en-US"/>
        </a:p>
      </dgm:t>
    </dgm:pt>
    <dgm:pt modelId="{D14419AC-0692-4C27-8AB6-A83D81A48CA3}" type="sibTrans" cxnId="{632C079C-060A-48A9-A251-F5448B11B7F1}">
      <dgm:prSet/>
      <dgm:spPr/>
      <dgm:t>
        <a:bodyPr/>
        <a:lstStyle/>
        <a:p>
          <a:endParaRPr lang="en-US"/>
        </a:p>
      </dgm:t>
    </dgm:pt>
    <dgm:pt modelId="{F49D5A1F-8C96-4BBE-87CF-263958A7002C}">
      <dgm:prSet phldrT="[Text]"/>
      <dgm:spPr/>
      <dgm:t>
        <a:bodyPr/>
        <a:lstStyle/>
        <a:p>
          <a:r>
            <a:rPr lang="en-US" dirty="0" smtClean="0"/>
            <a:t>Velocity terms</a:t>
          </a:r>
          <a:endParaRPr lang="en-US" dirty="0"/>
        </a:p>
      </dgm:t>
    </dgm:pt>
    <dgm:pt modelId="{D10851BB-B416-4151-BD2E-1032F888D7A7}" type="parTrans" cxnId="{7780F926-525B-4418-A1E4-E262FF867A08}">
      <dgm:prSet/>
      <dgm:spPr/>
      <dgm:t>
        <a:bodyPr/>
        <a:lstStyle/>
        <a:p>
          <a:endParaRPr lang="en-US"/>
        </a:p>
      </dgm:t>
    </dgm:pt>
    <dgm:pt modelId="{46FDD1B9-1616-49B7-BA13-FB7FAE629D1B}" type="sibTrans" cxnId="{7780F926-525B-4418-A1E4-E262FF867A08}">
      <dgm:prSet/>
      <dgm:spPr/>
      <dgm:t>
        <a:bodyPr/>
        <a:lstStyle/>
        <a:p>
          <a:endParaRPr lang="en-US"/>
        </a:p>
      </dgm:t>
    </dgm:pt>
    <dgm:pt modelId="{B55E2AE5-96A9-4B46-9528-B8E9E11EFE94}">
      <dgm:prSet phldrT="[Text]"/>
      <dgm:spPr/>
      <dgm:t>
        <a:bodyPr/>
        <a:lstStyle/>
        <a:p>
          <a:r>
            <a:rPr lang="en-US" dirty="0" smtClean="0"/>
            <a:t>Force terms</a:t>
          </a:r>
          <a:endParaRPr lang="en-US" dirty="0"/>
        </a:p>
      </dgm:t>
    </dgm:pt>
    <dgm:pt modelId="{3AF66208-05E7-4C27-83A4-907EB5085ECC}" type="parTrans" cxnId="{FFC3191E-8F33-4175-99EC-C322403905DF}">
      <dgm:prSet/>
      <dgm:spPr/>
      <dgm:t>
        <a:bodyPr/>
        <a:lstStyle/>
        <a:p>
          <a:endParaRPr lang="en-US"/>
        </a:p>
      </dgm:t>
    </dgm:pt>
    <dgm:pt modelId="{F76CAC48-AEA0-4AF6-89F1-6170A9711156}" type="sibTrans" cxnId="{FFC3191E-8F33-4175-99EC-C322403905DF}">
      <dgm:prSet/>
      <dgm:spPr/>
      <dgm:t>
        <a:bodyPr/>
        <a:lstStyle/>
        <a:p>
          <a:endParaRPr lang="en-US"/>
        </a:p>
      </dgm:t>
    </dgm:pt>
    <dgm:pt modelId="{66FC4F8F-6FF3-44FE-94AE-FCA232DD694B}">
      <dgm:prSet phldrT="[Text]"/>
      <dgm:spPr/>
      <dgm:t>
        <a:bodyPr/>
        <a:lstStyle/>
        <a:p>
          <a:r>
            <a:rPr lang="en-US" dirty="0" smtClean="0"/>
            <a:t>Inertial Coupling terms</a:t>
          </a:r>
          <a:endParaRPr lang="en-US" dirty="0"/>
        </a:p>
      </dgm:t>
    </dgm:pt>
    <dgm:pt modelId="{016CEC89-3422-4C22-A215-E1144A6D87F0}" type="parTrans" cxnId="{D15A0C24-B211-45B5-8E9F-D1D6CCE0979A}">
      <dgm:prSet/>
      <dgm:spPr/>
      <dgm:t>
        <a:bodyPr/>
        <a:lstStyle/>
        <a:p>
          <a:endParaRPr lang="en-US"/>
        </a:p>
      </dgm:t>
    </dgm:pt>
    <dgm:pt modelId="{3DCD2C84-F7EF-4CB3-9A6F-4EDF00A95CD5}" type="sibTrans" cxnId="{D15A0C24-B211-45B5-8E9F-D1D6CCE0979A}">
      <dgm:prSet/>
      <dgm:spPr/>
      <dgm:t>
        <a:bodyPr/>
        <a:lstStyle/>
        <a:p>
          <a:endParaRPr lang="en-US"/>
        </a:p>
      </dgm:t>
    </dgm:pt>
    <dgm:pt modelId="{F0E8FB61-D1C2-4423-AEA2-A4977BACE374}" type="pres">
      <dgm:prSet presAssocID="{6DC06ABC-DC3D-4AC6-920A-2A9368F070B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E0AC955-995C-44EB-96A9-400F6201EB9F}" type="pres">
      <dgm:prSet presAssocID="{6DC06ABC-DC3D-4AC6-920A-2A9368F070BF}" presName="Name1" presStyleCnt="0"/>
      <dgm:spPr/>
    </dgm:pt>
    <dgm:pt modelId="{F077826E-0658-497F-AC8A-DF54317DCD3D}" type="pres">
      <dgm:prSet presAssocID="{6DC06ABC-DC3D-4AC6-920A-2A9368F070BF}" presName="cycle" presStyleCnt="0"/>
      <dgm:spPr/>
    </dgm:pt>
    <dgm:pt modelId="{B838E115-4EFF-4CA6-B8A6-330B28BF093E}" type="pres">
      <dgm:prSet presAssocID="{6DC06ABC-DC3D-4AC6-920A-2A9368F070BF}" presName="srcNode" presStyleLbl="node1" presStyleIdx="0" presStyleCnt="4"/>
      <dgm:spPr/>
    </dgm:pt>
    <dgm:pt modelId="{F3FB4BFD-44DF-4211-B119-30BB0C4504B9}" type="pres">
      <dgm:prSet presAssocID="{6DC06ABC-DC3D-4AC6-920A-2A9368F070BF}" presName="conn" presStyleLbl="parChTrans1D2" presStyleIdx="0" presStyleCnt="1"/>
      <dgm:spPr/>
      <dgm:t>
        <a:bodyPr/>
        <a:lstStyle/>
        <a:p>
          <a:endParaRPr lang="en-US"/>
        </a:p>
      </dgm:t>
    </dgm:pt>
    <dgm:pt modelId="{D0827BEC-2DDC-4A6E-99D6-B6AB69F91008}" type="pres">
      <dgm:prSet presAssocID="{6DC06ABC-DC3D-4AC6-920A-2A9368F070BF}" presName="extraNode" presStyleLbl="node1" presStyleIdx="0" presStyleCnt="4"/>
      <dgm:spPr/>
    </dgm:pt>
    <dgm:pt modelId="{3454D69D-C640-4B0F-ADBD-C240F752E997}" type="pres">
      <dgm:prSet presAssocID="{6DC06ABC-DC3D-4AC6-920A-2A9368F070BF}" presName="dstNode" presStyleLbl="node1" presStyleIdx="0" presStyleCnt="4"/>
      <dgm:spPr/>
    </dgm:pt>
    <dgm:pt modelId="{4FD16B00-B016-4A1F-85BA-BE6A57F81B3B}" type="pres">
      <dgm:prSet presAssocID="{857FCA73-FDB0-4DE8-93EF-A2821F7CC11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8E729-63F9-41C3-8EBF-06CC5486073D}" type="pres">
      <dgm:prSet presAssocID="{857FCA73-FDB0-4DE8-93EF-A2821F7CC11A}" presName="accent_1" presStyleCnt="0"/>
      <dgm:spPr/>
    </dgm:pt>
    <dgm:pt modelId="{4F25E43D-F531-4430-92DD-FA29A14DB47B}" type="pres">
      <dgm:prSet presAssocID="{857FCA73-FDB0-4DE8-93EF-A2821F7CC11A}" presName="accentRepeatNode" presStyleLbl="solidFgAcc1" presStyleIdx="0" presStyleCnt="4"/>
      <dgm:spPr/>
    </dgm:pt>
    <dgm:pt modelId="{0DD733E0-4421-48F0-AD5B-FFCD447363B1}" type="pres">
      <dgm:prSet presAssocID="{F49D5A1F-8C96-4BBE-87CF-263958A7002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99628-2648-4060-AAB8-426211BD7820}" type="pres">
      <dgm:prSet presAssocID="{F49D5A1F-8C96-4BBE-87CF-263958A7002C}" presName="accent_2" presStyleCnt="0"/>
      <dgm:spPr/>
    </dgm:pt>
    <dgm:pt modelId="{8CA3EBCD-31BC-4287-8676-8947E781C199}" type="pres">
      <dgm:prSet presAssocID="{F49D5A1F-8C96-4BBE-87CF-263958A7002C}" presName="accentRepeatNode" presStyleLbl="solidFgAcc1" presStyleIdx="1" presStyleCnt="4"/>
      <dgm:spPr/>
    </dgm:pt>
    <dgm:pt modelId="{6C2CA6F6-4559-4740-AD2B-A12335CD2DB4}" type="pres">
      <dgm:prSet presAssocID="{B55E2AE5-96A9-4B46-9528-B8E9E11EFE9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E3626E-5E27-4591-9E85-3DE176382CD2}" type="pres">
      <dgm:prSet presAssocID="{B55E2AE5-96A9-4B46-9528-B8E9E11EFE94}" presName="accent_3" presStyleCnt="0"/>
      <dgm:spPr/>
    </dgm:pt>
    <dgm:pt modelId="{33860E1E-B5B7-4471-A534-2550B30EBEFA}" type="pres">
      <dgm:prSet presAssocID="{B55E2AE5-96A9-4B46-9528-B8E9E11EFE94}" presName="accentRepeatNode" presStyleLbl="solidFgAcc1" presStyleIdx="2" presStyleCnt="4"/>
      <dgm:spPr/>
    </dgm:pt>
    <dgm:pt modelId="{EBAA5964-1073-426C-9152-5862C27C9796}" type="pres">
      <dgm:prSet presAssocID="{66FC4F8F-6FF3-44FE-94AE-FCA232DD694B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78416-C265-4D95-B7E3-3D64C0E296B1}" type="pres">
      <dgm:prSet presAssocID="{66FC4F8F-6FF3-44FE-94AE-FCA232DD694B}" presName="accent_4" presStyleCnt="0"/>
      <dgm:spPr/>
    </dgm:pt>
    <dgm:pt modelId="{DB1B7B14-497E-4F9F-95CF-4EAD72171BB7}" type="pres">
      <dgm:prSet presAssocID="{66FC4F8F-6FF3-44FE-94AE-FCA232DD694B}" presName="accentRepeatNode" presStyleLbl="solidFgAcc1" presStyleIdx="3" presStyleCnt="4"/>
      <dgm:spPr/>
    </dgm:pt>
  </dgm:ptLst>
  <dgm:cxnLst>
    <dgm:cxn modelId="{7780F926-525B-4418-A1E4-E262FF867A08}" srcId="{6DC06ABC-DC3D-4AC6-920A-2A9368F070BF}" destId="{F49D5A1F-8C96-4BBE-87CF-263958A7002C}" srcOrd="1" destOrd="0" parTransId="{D10851BB-B416-4151-BD2E-1032F888D7A7}" sibTransId="{46FDD1B9-1616-49B7-BA13-FB7FAE629D1B}"/>
    <dgm:cxn modelId="{25DC372E-EC8A-4702-A54F-6BB23B918016}" type="presOf" srcId="{B55E2AE5-96A9-4B46-9528-B8E9E11EFE94}" destId="{6C2CA6F6-4559-4740-AD2B-A12335CD2DB4}" srcOrd="0" destOrd="0" presId="urn:microsoft.com/office/officeart/2008/layout/VerticalCurvedList"/>
    <dgm:cxn modelId="{7338C0B9-C1F9-465E-BF7F-E1C540AFCF40}" type="presOf" srcId="{F49D5A1F-8C96-4BBE-87CF-263958A7002C}" destId="{0DD733E0-4421-48F0-AD5B-FFCD447363B1}" srcOrd="0" destOrd="0" presId="urn:microsoft.com/office/officeart/2008/layout/VerticalCurvedList"/>
    <dgm:cxn modelId="{FFC3191E-8F33-4175-99EC-C322403905DF}" srcId="{6DC06ABC-DC3D-4AC6-920A-2A9368F070BF}" destId="{B55E2AE5-96A9-4B46-9528-B8E9E11EFE94}" srcOrd="2" destOrd="0" parTransId="{3AF66208-05E7-4C27-83A4-907EB5085ECC}" sibTransId="{F76CAC48-AEA0-4AF6-89F1-6170A9711156}"/>
    <dgm:cxn modelId="{F90DEBE9-7AC3-4BAA-969B-658E5F8091F8}" type="presOf" srcId="{6DC06ABC-DC3D-4AC6-920A-2A9368F070BF}" destId="{F0E8FB61-D1C2-4423-AEA2-A4977BACE374}" srcOrd="0" destOrd="0" presId="urn:microsoft.com/office/officeart/2008/layout/VerticalCurvedList"/>
    <dgm:cxn modelId="{87474E45-EA0C-4B04-A4C1-66076A09EE21}" type="presOf" srcId="{66FC4F8F-6FF3-44FE-94AE-FCA232DD694B}" destId="{EBAA5964-1073-426C-9152-5862C27C9796}" srcOrd="0" destOrd="0" presId="urn:microsoft.com/office/officeart/2008/layout/VerticalCurvedList"/>
    <dgm:cxn modelId="{2FAFE526-98CC-4982-A422-2B6CF7CBBC75}" type="presOf" srcId="{857FCA73-FDB0-4DE8-93EF-A2821F7CC11A}" destId="{4FD16B00-B016-4A1F-85BA-BE6A57F81B3B}" srcOrd="0" destOrd="0" presId="urn:microsoft.com/office/officeart/2008/layout/VerticalCurvedList"/>
    <dgm:cxn modelId="{D15A0C24-B211-45B5-8E9F-D1D6CCE0979A}" srcId="{6DC06ABC-DC3D-4AC6-920A-2A9368F070BF}" destId="{66FC4F8F-6FF3-44FE-94AE-FCA232DD694B}" srcOrd="3" destOrd="0" parTransId="{016CEC89-3422-4C22-A215-E1144A6D87F0}" sibTransId="{3DCD2C84-F7EF-4CB3-9A6F-4EDF00A95CD5}"/>
    <dgm:cxn modelId="{1F210DDA-BB5D-45B8-A56D-BD3C65DB3524}" type="presOf" srcId="{D14419AC-0692-4C27-8AB6-A83D81A48CA3}" destId="{F3FB4BFD-44DF-4211-B119-30BB0C4504B9}" srcOrd="0" destOrd="0" presId="urn:microsoft.com/office/officeart/2008/layout/VerticalCurvedList"/>
    <dgm:cxn modelId="{632C079C-060A-48A9-A251-F5448B11B7F1}" srcId="{6DC06ABC-DC3D-4AC6-920A-2A9368F070BF}" destId="{857FCA73-FDB0-4DE8-93EF-A2821F7CC11A}" srcOrd="0" destOrd="0" parTransId="{3DEF76EF-01C2-426C-AFDD-04ABB2B01A1F}" sibTransId="{D14419AC-0692-4C27-8AB6-A83D81A48CA3}"/>
    <dgm:cxn modelId="{BBA8ACC8-9CAC-4823-94C1-0A046253D9D6}" type="presParOf" srcId="{F0E8FB61-D1C2-4423-AEA2-A4977BACE374}" destId="{3E0AC955-995C-44EB-96A9-400F6201EB9F}" srcOrd="0" destOrd="0" presId="urn:microsoft.com/office/officeart/2008/layout/VerticalCurvedList"/>
    <dgm:cxn modelId="{40A8DC1F-79E7-450F-B8D4-0BEA73E8164E}" type="presParOf" srcId="{3E0AC955-995C-44EB-96A9-400F6201EB9F}" destId="{F077826E-0658-497F-AC8A-DF54317DCD3D}" srcOrd="0" destOrd="0" presId="urn:microsoft.com/office/officeart/2008/layout/VerticalCurvedList"/>
    <dgm:cxn modelId="{F12EE91A-1152-4C82-AB4F-7EE1E5DF8F3D}" type="presParOf" srcId="{F077826E-0658-497F-AC8A-DF54317DCD3D}" destId="{B838E115-4EFF-4CA6-B8A6-330B28BF093E}" srcOrd="0" destOrd="0" presId="urn:microsoft.com/office/officeart/2008/layout/VerticalCurvedList"/>
    <dgm:cxn modelId="{DEE96643-EC5D-47F7-9CBF-642A78D01EB6}" type="presParOf" srcId="{F077826E-0658-497F-AC8A-DF54317DCD3D}" destId="{F3FB4BFD-44DF-4211-B119-30BB0C4504B9}" srcOrd="1" destOrd="0" presId="urn:microsoft.com/office/officeart/2008/layout/VerticalCurvedList"/>
    <dgm:cxn modelId="{BE4BC52C-CE7F-4F51-8E68-252AD74FF1D3}" type="presParOf" srcId="{F077826E-0658-497F-AC8A-DF54317DCD3D}" destId="{D0827BEC-2DDC-4A6E-99D6-B6AB69F91008}" srcOrd="2" destOrd="0" presId="urn:microsoft.com/office/officeart/2008/layout/VerticalCurvedList"/>
    <dgm:cxn modelId="{07DD831F-3738-4FCD-B7D9-BC48188B6DCF}" type="presParOf" srcId="{F077826E-0658-497F-AC8A-DF54317DCD3D}" destId="{3454D69D-C640-4B0F-ADBD-C240F752E997}" srcOrd="3" destOrd="0" presId="urn:microsoft.com/office/officeart/2008/layout/VerticalCurvedList"/>
    <dgm:cxn modelId="{CDDE7476-2D2B-4EA9-B877-C596053F6843}" type="presParOf" srcId="{3E0AC955-995C-44EB-96A9-400F6201EB9F}" destId="{4FD16B00-B016-4A1F-85BA-BE6A57F81B3B}" srcOrd="1" destOrd="0" presId="urn:microsoft.com/office/officeart/2008/layout/VerticalCurvedList"/>
    <dgm:cxn modelId="{04B5CB14-6EB0-4E8B-8D78-FB272F890F68}" type="presParOf" srcId="{3E0AC955-995C-44EB-96A9-400F6201EB9F}" destId="{F738E729-63F9-41C3-8EBF-06CC5486073D}" srcOrd="2" destOrd="0" presId="urn:microsoft.com/office/officeart/2008/layout/VerticalCurvedList"/>
    <dgm:cxn modelId="{C02FF1A8-AF2F-430D-9262-22B859A97468}" type="presParOf" srcId="{F738E729-63F9-41C3-8EBF-06CC5486073D}" destId="{4F25E43D-F531-4430-92DD-FA29A14DB47B}" srcOrd="0" destOrd="0" presId="urn:microsoft.com/office/officeart/2008/layout/VerticalCurvedList"/>
    <dgm:cxn modelId="{1EC43A31-A5F4-441B-A13F-DBCE3BF11676}" type="presParOf" srcId="{3E0AC955-995C-44EB-96A9-400F6201EB9F}" destId="{0DD733E0-4421-48F0-AD5B-FFCD447363B1}" srcOrd="3" destOrd="0" presId="urn:microsoft.com/office/officeart/2008/layout/VerticalCurvedList"/>
    <dgm:cxn modelId="{74A50339-A30E-41BA-AC16-1FF89E1147E3}" type="presParOf" srcId="{3E0AC955-995C-44EB-96A9-400F6201EB9F}" destId="{9C699628-2648-4060-AAB8-426211BD7820}" srcOrd="4" destOrd="0" presId="urn:microsoft.com/office/officeart/2008/layout/VerticalCurvedList"/>
    <dgm:cxn modelId="{BF840E69-D8B1-4468-BC37-1A77FF0481CC}" type="presParOf" srcId="{9C699628-2648-4060-AAB8-426211BD7820}" destId="{8CA3EBCD-31BC-4287-8676-8947E781C199}" srcOrd="0" destOrd="0" presId="urn:microsoft.com/office/officeart/2008/layout/VerticalCurvedList"/>
    <dgm:cxn modelId="{8048E89C-79B9-4199-9C53-2FAAC3C65D6D}" type="presParOf" srcId="{3E0AC955-995C-44EB-96A9-400F6201EB9F}" destId="{6C2CA6F6-4559-4740-AD2B-A12335CD2DB4}" srcOrd="5" destOrd="0" presId="urn:microsoft.com/office/officeart/2008/layout/VerticalCurvedList"/>
    <dgm:cxn modelId="{5B58B982-5923-44C6-A8BD-B2A8B2C71E77}" type="presParOf" srcId="{3E0AC955-995C-44EB-96A9-400F6201EB9F}" destId="{42E3626E-5E27-4591-9E85-3DE176382CD2}" srcOrd="6" destOrd="0" presId="urn:microsoft.com/office/officeart/2008/layout/VerticalCurvedList"/>
    <dgm:cxn modelId="{23FD87F2-605C-46AD-9F83-28FBF497168C}" type="presParOf" srcId="{42E3626E-5E27-4591-9E85-3DE176382CD2}" destId="{33860E1E-B5B7-4471-A534-2550B30EBEFA}" srcOrd="0" destOrd="0" presId="urn:microsoft.com/office/officeart/2008/layout/VerticalCurvedList"/>
    <dgm:cxn modelId="{FBA6E3DF-DA64-47A5-A81F-24383B1326EB}" type="presParOf" srcId="{3E0AC955-995C-44EB-96A9-400F6201EB9F}" destId="{EBAA5964-1073-426C-9152-5862C27C9796}" srcOrd="7" destOrd="0" presId="urn:microsoft.com/office/officeart/2008/layout/VerticalCurvedList"/>
    <dgm:cxn modelId="{8321DDEB-AA7D-4568-BCD5-CBF5D98C578E}" type="presParOf" srcId="{3E0AC955-995C-44EB-96A9-400F6201EB9F}" destId="{1DC78416-C265-4D95-B7E3-3D64C0E296B1}" srcOrd="8" destOrd="0" presId="urn:microsoft.com/office/officeart/2008/layout/VerticalCurvedList"/>
    <dgm:cxn modelId="{CE0FAFEA-4BF8-49A2-A21C-FA2111E5B496}" type="presParOf" srcId="{1DC78416-C265-4D95-B7E3-3D64C0E296B1}" destId="{DB1B7B14-497E-4F9F-95CF-4EAD72171BB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B4BFD-44DF-4211-B119-30BB0C4504B9}">
      <dsp:nvSpPr>
        <dsp:cNvPr id="0" name=""/>
        <dsp:cNvSpPr/>
      </dsp:nvSpPr>
      <dsp:spPr>
        <a:xfrm>
          <a:off x="-3057319" y="-470740"/>
          <a:ext cx="3646951" cy="3646951"/>
        </a:xfrm>
        <a:prstGeom prst="blockArc">
          <a:avLst>
            <a:gd name="adj1" fmla="val 18900000"/>
            <a:gd name="adj2" fmla="val 2700000"/>
            <a:gd name="adj3" fmla="val 59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16B00-B016-4A1F-85BA-BE6A57F81B3B}">
      <dsp:nvSpPr>
        <dsp:cNvPr id="0" name=""/>
        <dsp:cNvSpPr/>
      </dsp:nvSpPr>
      <dsp:spPr>
        <a:xfrm>
          <a:off x="309323" y="207996"/>
          <a:ext cx="3805695" cy="4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36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Position terms</a:t>
          </a:r>
          <a:endParaRPr lang="en-US" sz="2100" kern="1200" dirty="0"/>
        </a:p>
      </dsp:txBody>
      <dsp:txXfrm>
        <a:off x="309323" y="207996"/>
        <a:ext cx="3805695" cy="416209"/>
      </dsp:txXfrm>
    </dsp:sp>
    <dsp:sp modelId="{4F25E43D-F531-4430-92DD-FA29A14DB47B}">
      <dsp:nvSpPr>
        <dsp:cNvPr id="0" name=""/>
        <dsp:cNvSpPr/>
      </dsp:nvSpPr>
      <dsp:spPr>
        <a:xfrm>
          <a:off x="49192" y="155970"/>
          <a:ext cx="520261" cy="5202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733E0-4421-48F0-AD5B-FFCD447363B1}">
      <dsp:nvSpPr>
        <dsp:cNvPr id="0" name=""/>
        <dsp:cNvSpPr/>
      </dsp:nvSpPr>
      <dsp:spPr>
        <a:xfrm>
          <a:off x="547946" y="832419"/>
          <a:ext cx="3567072" cy="4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36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Velocity terms</a:t>
          </a:r>
          <a:endParaRPr lang="en-US" sz="2100" kern="1200" dirty="0"/>
        </a:p>
      </dsp:txBody>
      <dsp:txXfrm>
        <a:off x="547946" y="832419"/>
        <a:ext cx="3567072" cy="416209"/>
      </dsp:txXfrm>
    </dsp:sp>
    <dsp:sp modelId="{8CA3EBCD-31BC-4287-8676-8947E781C199}">
      <dsp:nvSpPr>
        <dsp:cNvPr id="0" name=""/>
        <dsp:cNvSpPr/>
      </dsp:nvSpPr>
      <dsp:spPr>
        <a:xfrm>
          <a:off x="287815" y="780392"/>
          <a:ext cx="520261" cy="5202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CA6F6-4559-4740-AD2B-A12335CD2DB4}">
      <dsp:nvSpPr>
        <dsp:cNvPr id="0" name=""/>
        <dsp:cNvSpPr/>
      </dsp:nvSpPr>
      <dsp:spPr>
        <a:xfrm>
          <a:off x="547946" y="1456841"/>
          <a:ext cx="3567072" cy="4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36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Force terms</a:t>
          </a:r>
          <a:endParaRPr lang="en-US" sz="2100" kern="1200" dirty="0"/>
        </a:p>
      </dsp:txBody>
      <dsp:txXfrm>
        <a:off x="547946" y="1456841"/>
        <a:ext cx="3567072" cy="416209"/>
      </dsp:txXfrm>
    </dsp:sp>
    <dsp:sp modelId="{33860E1E-B5B7-4471-A534-2550B30EBEFA}">
      <dsp:nvSpPr>
        <dsp:cNvPr id="0" name=""/>
        <dsp:cNvSpPr/>
      </dsp:nvSpPr>
      <dsp:spPr>
        <a:xfrm>
          <a:off x="287815" y="1404815"/>
          <a:ext cx="520261" cy="5202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A5964-1073-426C-9152-5862C27C9796}">
      <dsp:nvSpPr>
        <dsp:cNvPr id="0" name=""/>
        <dsp:cNvSpPr/>
      </dsp:nvSpPr>
      <dsp:spPr>
        <a:xfrm>
          <a:off x="309323" y="2081263"/>
          <a:ext cx="3805695" cy="4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36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Inertial Coupling terms</a:t>
          </a:r>
          <a:endParaRPr lang="en-US" sz="2100" kern="1200" dirty="0"/>
        </a:p>
      </dsp:txBody>
      <dsp:txXfrm>
        <a:off x="309323" y="2081263"/>
        <a:ext cx="3805695" cy="416209"/>
      </dsp:txXfrm>
    </dsp:sp>
    <dsp:sp modelId="{DB1B7B14-497E-4F9F-95CF-4EAD72171BB7}">
      <dsp:nvSpPr>
        <dsp:cNvPr id="0" name=""/>
        <dsp:cNvSpPr/>
      </dsp:nvSpPr>
      <dsp:spPr>
        <a:xfrm>
          <a:off x="49192" y="2029237"/>
          <a:ext cx="520261" cy="5202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he-IL"/>
              <a:t>סמסטר חורף תש"פ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0844CE3-71EA-429C-BDC8-5CAF10D575E7}" type="datetimeFigureOut">
              <a:rPr lang="he-IL" smtClean="0"/>
              <a:t>כ"ב/חשון/תש"פ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F2A23F9-D913-4221-A2C4-07F1B68A5F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12748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he-IL"/>
              <a:t>סמסטר חורף תש"פ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E85BAE1-4372-4A8D-BECD-F735E5286AB3}" type="datetimeFigureOut">
              <a:rPr lang="he-IL" smtClean="0"/>
              <a:t>כ"ב/חשון/תש"פ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2588F74-3FD1-4859-8AB0-FA905A61C9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10905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89022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3177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078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62AF-D268-4B85-99F8-6DB498D74F31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  <p:pic>
        <p:nvPicPr>
          <p:cNvPr id="7" name="Picture 4" descr="Image result for SMILE LAB TECHNIO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91424" cy="1030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6200000">
            <a:off x="-459578" y="-3940971"/>
            <a:ext cx="14439902" cy="14397044"/>
          </a:xfrm>
          <a:prstGeom prst="rect">
            <a:avLst/>
          </a:pr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66155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02C8-5CFB-4947-97C9-388E22D914F8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766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88D5-9F3D-47E1-AAA1-6086602C12B7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782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6200000">
            <a:off x="-459578" y="-3940971"/>
            <a:ext cx="14439902" cy="14397044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ABF-35C4-4780-9479-F4335B009362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  <p:pic>
        <p:nvPicPr>
          <p:cNvPr id="7" name="Picture 4" descr="Image result for SMILE LAB TECHNIO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91424" cy="1030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10566400" y="6206330"/>
            <a:ext cx="1574800" cy="6651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חורף תש"פ</a:t>
            </a:r>
            <a:endParaRPr lang="he-IL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455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B65F-EB33-418C-8A50-2ABD555D7F07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4329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CE89-65D5-457A-ACE0-134AC3A2A9ED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612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C511-6FCC-4CF7-9172-9703AF931E84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704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ED66-E90A-4F45-A803-22A5B6912B64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812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60B0-0534-4DCA-83E6-4A21392D4176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80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4BA0-AFDE-4163-9324-EF38D6E402A8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347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E85D-1BF8-4FF6-841C-63E791118C48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63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63556-179A-4307-AB95-13FA843CB2B0}" type="datetime8">
              <a:rPr lang="he-IL" smtClean="0"/>
              <a:t>20 נובמבר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320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Data" Target="../diagrams/data1.xml"/><Relationship Id="rId5" Type="http://schemas.openxmlformats.org/officeDocument/2006/relationships/image" Target="../media/image13.wmf"/><Relationship Id="rId10" Type="http://schemas.microsoft.com/office/2007/relationships/diagramDrawing" Target="../diagrams/drawing1.xml"/><Relationship Id="rId4" Type="http://schemas.openxmlformats.org/officeDocument/2006/relationships/oleObject" Target="../embeddings/oleObject1.bin"/><Relationship Id="rId9" Type="http://schemas.openxmlformats.org/officeDocument/2006/relationships/diagramColors" Target="../diagrams/colors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EWOVtsr-w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מפגש תחילת שנה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גל </a:t>
            </a:r>
            <a:r>
              <a:rPr lang="he-IL" dirty="0" smtClean="0"/>
              <a:t>ונדב</a:t>
            </a:r>
          </a:p>
          <a:p>
            <a:r>
              <a:rPr lang="he-IL" dirty="0" smtClean="0"/>
              <a:t>נובמבר 2019, סמסטר חורף תש"פ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54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מסקנה פיזיקלית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825624"/>
            <a:ext cx="11766705" cy="4860925"/>
          </a:xfrm>
        </p:spPr>
        <p:txBody>
          <a:bodyPr>
            <a:normAutofit/>
          </a:bodyPr>
          <a:lstStyle/>
          <a:p>
            <a:pPr algn="just" rtl="1"/>
            <a:r>
              <a:rPr lang="he-IL" dirty="0"/>
              <a:t>מטבע הדברים אובייקטים בסביבה מתנהגים </a:t>
            </a:r>
            <a:r>
              <a:rPr lang="he-IL" dirty="0" err="1"/>
              <a:t>כאדמיטנס</a:t>
            </a:r>
            <a:r>
              <a:rPr lang="he-IL" dirty="0"/>
              <a:t> (מקבלים כוח ומוציאים תזוזה) - לכן  השאיפה היא </a:t>
            </a:r>
            <a:r>
              <a:rPr lang="he-IL" b="1" dirty="0"/>
              <a:t>לתכנן בקרה שגורמת </a:t>
            </a:r>
            <a:r>
              <a:rPr lang="he-IL" b="1" dirty="0" smtClean="0"/>
              <a:t>לרובוט (</a:t>
            </a:r>
            <a:r>
              <a:rPr lang="en-US" b="1" dirty="0" smtClean="0"/>
              <a:t> </a:t>
            </a:r>
            <a:r>
              <a:rPr lang="en-US" b="1" dirty="0"/>
              <a:t>Manipulator</a:t>
            </a:r>
            <a:r>
              <a:rPr lang="he-IL" b="1" dirty="0"/>
              <a:t>) להתנהג כאימפדנס</a:t>
            </a:r>
            <a:r>
              <a:rPr lang="he-IL" dirty="0" smtClean="0"/>
              <a:t>.</a:t>
            </a:r>
          </a:p>
          <a:p>
            <a:pPr marL="0" indent="0" algn="just" rtl="1">
              <a:buNone/>
            </a:pPr>
            <a:endParaRPr lang="he-IL" dirty="0"/>
          </a:p>
          <a:p>
            <a:pPr algn="just" rtl="1"/>
            <a:r>
              <a:rPr lang="he-IL" b="1" dirty="0"/>
              <a:t>ומה זה "תכלס" אומר? </a:t>
            </a:r>
            <a:r>
              <a:rPr lang="he-IL" dirty="0" smtClean="0"/>
              <a:t>מבקרים </a:t>
            </a:r>
            <a:r>
              <a:rPr lang="he-IL" dirty="0"/>
              <a:t>את המניפולטור בבקרת</a:t>
            </a:r>
          </a:p>
          <a:p>
            <a:pPr marL="0" indent="0" algn="just" rtl="1">
              <a:buNone/>
            </a:pPr>
            <a:r>
              <a:rPr lang="he-IL" dirty="0"/>
              <a:t>  מיקום, אך את הסטייה מהמיקום הרצוי מחזירים בצורה</a:t>
            </a:r>
          </a:p>
          <a:p>
            <a:pPr marL="0" indent="0" algn="just" rtl="1">
              <a:buNone/>
            </a:pPr>
            <a:r>
              <a:rPr lang="he-IL" dirty="0"/>
              <a:t>  של אימפדנס רצוי ("בלוק" המקבל תנועה ומעביר אותה</a:t>
            </a:r>
          </a:p>
          <a:p>
            <a:pPr marL="0" indent="0" algn="just" rtl="1">
              <a:buNone/>
            </a:pPr>
            <a:r>
              <a:rPr lang="he-IL" dirty="0"/>
              <a:t>  דרך קבוע קפיץ וריסון רצויים </a:t>
            </a:r>
            <a:r>
              <a:rPr lang="he-IL" dirty="0" smtClean="0"/>
              <a:t>ומוציא </a:t>
            </a:r>
            <a:r>
              <a:rPr lang="he-IL" dirty="0"/>
              <a:t>כוח).</a:t>
            </a:r>
          </a:p>
          <a:p>
            <a:pPr marL="0" indent="0" algn="just" rtl="1">
              <a:buNone/>
            </a:pPr>
            <a:r>
              <a:rPr lang="he-IL" dirty="0"/>
              <a:t> </a:t>
            </a:r>
          </a:p>
          <a:p>
            <a:pPr algn="just" rtl="1"/>
            <a:r>
              <a:rPr lang="he-IL" dirty="0"/>
              <a:t>שינוי האימפדנס </a:t>
            </a:r>
            <a:r>
              <a:rPr lang="he-IL" dirty="0" smtClean="0"/>
              <a:t>= </a:t>
            </a:r>
            <a:r>
              <a:rPr lang="he-IL" dirty="0"/>
              <a:t>שינוי </a:t>
            </a:r>
            <a:r>
              <a:rPr lang="he-IL" dirty="0" smtClean="0"/>
              <a:t>אופי </a:t>
            </a:r>
            <a:r>
              <a:rPr lang="he-IL" dirty="0" err="1" smtClean="0"/>
              <a:t>האינטרקציה</a:t>
            </a:r>
            <a:r>
              <a:rPr lang="he-IL" dirty="0" smtClean="0"/>
              <a:t> </a:t>
            </a:r>
            <a:r>
              <a:rPr lang="he-IL" dirty="0"/>
              <a:t>בין הרובוט לסביבה.</a:t>
            </a:r>
          </a:p>
          <a:p>
            <a:pPr algn="r" rtl="1"/>
            <a:endParaRPr lang="he-IL" dirty="0"/>
          </a:p>
        </p:txBody>
      </p:sp>
      <p:pic>
        <p:nvPicPr>
          <p:cNvPr id="8198" name="Picture 6" descr="https://bcs.mit.edu/sites/default/files/user-pics/Hogan%2C%20N%20150620%20color%20resiz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4" y="2962275"/>
            <a:ext cx="3078013" cy="30780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4315" y="6040288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Neville Hogan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359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חוק הבקרה לפי </a:t>
            </a:r>
            <a:r>
              <a:rPr lang="he-IL" dirty="0" err="1"/>
              <a:t>נויל</a:t>
            </a:r>
            <a:r>
              <a:rPr lang="he-IL" dirty="0"/>
              <a:t> הוגן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474747"/>
                <a:ext cx="11779106" cy="5246727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he-IL" sz="2400" dirty="0" smtClean="0"/>
                  <a:t>לפי הוגן, ביטוי אפשרי לתיאור התנהגות יחידת הקצה באופן הרצוי לנו, המוכתבת </a:t>
                </a:r>
                <a:r>
                  <a:rPr lang="he-IL" sz="2400" dirty="0"/>
                  <a:t>ע"י הבקר הוא</a:t>
                </a:r>
                <a:r>
                  <a:rPr lang="he-IL" sz="2400" dirty="0" smtClean="0"/>
                  <a:t>:</a:t>
                </a:r>
              </a:p>
              <a:p>
                <a:pPr algn="r" rtl="1"/>
                <a:endParaRPr lang="he-IL" dirty="0" smtClean="0"/>
              </a:p>
              <a:p>
                <a:pPr algn="r" rtl="1"/>
                <a:endParaRPr lang="he-IL" dirty="0"/>
              </a:p>
              <a:p>
                <a:pPr algn="r" rtl="1"/>
                <a:endParaRPr lang="he-IL" dirty="0" smtClean="0"/>
              </a:p>
              <a:p>
                <a:pPr algn="r" rtl="1"/>
                <a:endParaRPr lang="he-IL" dirty="0"/>
              </a:p>
              <a:p>
                <a:pPr algn="r" rtl="1"/>
                <a:endParaRPr lang="he-IL" dirty="0" smtClean="0"/>
              </a:p>
              <a:p>
                <a:pPr algn="r" rtl="1"/>
                <a:endParaRPr lang="he-IL" dirty="0"/>
              </a:p>
              <a:p>
                <a:pPr lvl="1" algn="just" rt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he-IL" sz="1800" dirty="0" smtClean="0"/>
                  <a:t> - </a:t>
                </a:r>
                <a:r>
                  <a:rPr lang="he-IL" sz="1800" dirty="0" err="1" smtClean="0"/>
                  <a:t>טנזור</a:t>
                </a:r>
                <a:r>
                  <a:rPr lang="he-IL" sz="1800" dirty="0" smtClean="0"/>
                  <a:t> האינרציה </a:t>
                </a:r>
                <a:r>
                  <a:rPr lang="he-IL" sz="1800" dirty="0" err="1" smtClean="0"/>
                  <a:t>בקורדינטות</a:t>
                </a:r>
                <a:r>
                  <a:rPr lang="he-IL" sz="1800" dirty="0" smtClean="0"/>
                  <a:t> </a:t>
                </a:r>
                <a:r>
                  <a:rPr lang="he-IL" sz="1800" dirty="0" err="1" smtClean="0"/>
                  <a:t>האקטואטור</a:t>
                </a:r>
                <a:r>
                  <a:rPr lang="he-IL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1800" dirty="0" smtClean="0"/>
                  <a:t> - </a:t>
                </a:r>
                <a:r>
                  <a:rPr lang="he-IL" sz="1800" dirty="0" err="1" smtClean="0"/>
                  <a:t>יעקביאן</a:t>
                </a:r>
                <a:r>
                  <a:rPr lang="he-IL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he-IL" sz="1800" dirty="0" smtClean="0"/>
                  <a:t> - </a:t>
                </a:r>
                <a:r>
                  <a:rPr lang="he-IL" sz="1800" dirty="0" err="1" smtClean="0"/>
                  <a:t>טנזור</a:t>
                </a:r>
                <a:r>
                  <a:rPr lang="he-IL" sz="1800" dirty="0" smtClean="0"/>
                  <a:t> האינרציה </a:t>
                </a:r>
                <a:r>
                  <a:rPr lang="he-IL" sz="1800" dirty="0" err="1" smtClean="0"/>
                  <a:t>בקורדינטות</a:t>
                </a:r>
                <a:r>
                  <a:rPr lang="he-IL" sz="1800" dirty="0" smtClean="0"/>
                  <a:t> יחידת הקצה.</a:t>
                </a:r>
              </a:p>
              <a:p>
                <a:pPr lvl="1" algn="just" rt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he-IL" sz="1800" dirty="0" smtClean="0"/>
                  <a:t> - קשר כוח/מיקום - קבוע קפיץ,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he-IL" sz="1800" dirty="0" smtClean="0"/>
                  <a:t> - מיקום וירטואלי של יחידת הקצה,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1800" dirty="0" smtClean="0"/>
                  <a:t> – משוואות קשר </a:t>
                </a:r>
                <a:r>
                  <a:rPr lang="he-IL" sz="1800" dirty="0" err="1" smtClean="0"/>
                  <a:t>קינמטי</a:t>
                </a:r>
                <a:r>
                  <a:rPr lang="he-IL" sz="1800" dirty="0" smtClean="0"/>
                  <a:t>. </a:t>
                </a:r>
              </a:p>
              <a:p>
                <a:pPr lvl="1" algn="just" rtl="1"/>
                <a14:m>
                  <m:oMath xmlns:m="http://schemas.openxmlformats.org/officeDocument/2006/math">
                    <m:sSub>
                      <m:sSubPr>
                        <m:ctrlPr>
                          <a:rPr lang="he-I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he-IL" sz="1800" dirty="0" smtClean="0"/>
                  <a:t> - כוח </a:t>
                </a:r>
                <a:r>
                  <a:rPr lang="he-IL" sz="1800" dirty="0" err="1" smtClean="0"/>
                  <a:t>אינטרקציה</a:t>
                </a:r>
                <a:r>
                  <a:rPr lang="he-IL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1800" dirty="0"/>
                  <a:t> – מומנטים תלויי מיקום,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1800" dirty="0"/>
                  <a:t> </a:t>
                </a:r>
                <a:r>
                  <a:rPr lang="he-IL" sz="1800" dirty="0" smtClean="0"/>
                  <a:t>– איברי צימוד </a:t>
                </a:r>
                <a:r>
                  <a:rPr lang="he-IL" sz="1800" dirty="0" err="1" smtClean="0"/>
                  <a:t>תאוצתים</a:t>
                </a:r>
                <a:r>
                  <a:rPr lang="he-IL" sz="1800" dirty="0" smtClean="0"/>
                  <a:t>, </a:t>
                </a:r>
                <a:r>
                  <a:rPr lang="en-US" sz="1800" dirty="0"/>
                  <a:t>B</a:t>
                </a:r>
                <a:r>
                  <a:rPr lang="he-IL" sz="1800" dirty="0"/>
                  <a:t> – קשר כוח/מהירות - קבוע </a:t>
                </a:r>
                <a:r>
                  <a:rPr lang="he-IL" sz="1800" dirty="0" smtClean="0"/>
                  <a:t>ריסון.</a:t>
                </a:r>
              </a:p>
              <a:p>
                <a:pPr lvl="1" algn="just" rt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he-IL" sz="1800" dirty="0" smtClean="0"/>
                  <a:t> - איברי צימוד אינרציאליים (</a:t>
                </a:r>
                <a:r>
                  <a:rPr lang="he-IL" sz="1800" dirty="0" err="1" smtClean="0"/>
                  <a:t>קוריוליס</a:t>
                </a:r>
                <a:r>
                  <a:rPr lang="he-IL" sz="1800" dirty="0" smtClean="0"/>
                  <a:t> </a:t>
                </a:r>
                <a:r>
                  <a:rPr lang="he-IL" sz="1800" dirty="0" err="1" smtClean="0"/>
                  <a:t>וצנטרפוגלי</a:t>
                </a:r>
                <a:r>
                  <a:rPr lang="he-IL" sz="1800" dirty="0" smtClean="0"/>
                  <a:t>).</a:t>
                </a:r>
              </a:p>
              <a:p>
                <a:pPr lvl="1" algn="just" rtl="1"/>
                <a14:m>
                  <m:oMath xmlns:m="http://schemas.openxmlformats.org/officeDocument/2006/math">
                    <m:sSub>
                      <m:sSubPr>
                        <m:ctrlPr>
                          <a:rPr lang="he-I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he-IL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he-IL" sz="1800" dirty="0" smtClean="0"/>
                  <a:t>- מהירות וירטואלית של יחידת הקצה,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he-IL" sz="1800" dirty="0" smtClean="0"/>
                  <a:t> – מהירות </a:t>
                </a:r>
                <a:r>
                  <a:rPr lang="he-IL" sz="1800" dirty="0" err="1" smtClean="0"/>
                  <a:t>האקטואטור</a:t>
                </a:r>
                <a:r>
                  <a:rPr lang="he-IL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1800" dirty="0" smtClean="0"/>
                  <a:t> – מומנטים תלויי מהירות.</a:t>
                </a:r>
              </a:p>
              <a:p>
                <a:pPr lvl="1" algn="r" rtl="1"/>
                <a:endParaRPr lang="he-IL" dirty="0" smtClean="0"/>
              </a:p>
              <a:p>
                <a:pPr lvl="1" algn="r" rtl="1"/>
                <a:endParaRPr lang="he-IL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74747"/>
                <a:ext cx="11779106" cy="5246727"/>
              </a:xfrm>
              <a:blipFill>
                <a:blip r:embed="rId3"/>
                <a:stretch>
                  <a:fillRect t="-1510" r="-72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אובייקט 4">
            <a:extLst>
              <a:ext uri="{FF2B5EF4-FFF2-40B4-BE49-F238E27FC236}">
                <a16:creationId xmlns:a16="http://schemas.microsoft.com/office/drawing/2014/main" id="{AF6A5616-B145-469D-B575-3B4FEC93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757825"/>
              </p:ext>
            </p:extLst>
          </p:nvPr>
        </p:nvGraphicFramePr>
        <p:xfrm>
          <a:off x="838200" y="2275366"/>
          <a:ext cx="6603999" cy="2433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4" imgW="2895480" imgH="1066680" progId="Equation.DSMT4">
                  <p:embed/>
                </p:oleObj>
              </mc:Choice>
              <mc:Fallback>
                <p:oleObj name="Equation" r:id="rId4" imgW="289548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2275366"/>
                        <a:ext cx="6603999" cy="2433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586945639"/>
              </p:ext>
            </p:extLst>
          </p:nvPr>
        </p:nvGraphicFramePr>
        <p:xfrm>
          <a:off x="7179650" y="2140010"/>
          <a:ext cx="4148749" cy="2705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916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811" y="36512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חוק הבקרה לפי </a:t>
            </a:r>
            <a:r>
              <a:rPr lang="he-IL" dirty="0" err="1"/>
              <a:t>נויל</a:t>
            </a:r>
            <a:r>
              <a:rPr lang="he-IL" dirty="0"/>
              <a:t> הוגן </a:t>
            </a:r>
            <a:r>
              <a:rPr lang="he-IL" dirty="0" smtClean="0"/>
              <a:t>– </a:t>
            </a:r>
            <a:r>
              <a:rPr lang="he-IL" dirty="0"/>
              <a:t>יתרונות וחסרונות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1690687"/>
            <a:ext cx="11645900" cy="5030787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he-IL" b="1" dirty="0"/>
              <a:t>יתרונות</a:t>
            </a:r>
            <a:r>
              <a:rPr lang="he-IL" dirty="0"/>
              <a:t>:</a:t>
            </a:r>
          </a:p>
          <a:p>
            <a:pPr algn="just" rtl="1"/>
            <a:r>
              <a:rPr lang="he-IL" dirty="0"/>
              <a:t>על ידי קביעת </a:t>
            </a:r>
            <a:r>
              <a:rPr lang="he-IL" dirty="0" err="1"/>
              <a:t>קבועי</a:t>
            </a:r>
            <a:r>
              <a:rPr lang="he-IL" dirty="0"/>
              <a:t> הקפיץ והריסון בחוק הבקרה, ניתן לשנות את התנהגות יחידת הקצה כרצוננו ולהתאימה למשימה.</a:t>
            </a:r>
          </a:p>
          <a:p>
            <a:pPr algn="just" rtl="1"/>
            <a:r>
              <a:rPr lang="he-IL" dirty="0" smtClean="0"/>
              <a:t>אין </a:t>
            </a:r>
            <a:r>
              <a:rPr lang="he-IL" dirty="0"/>
              <a:t>צורך להשתמש </a:t>
            </a:r>
            <a:r>
              <a:rPr lang="he-IL" dirty="0" err="1"/>
              <a:t>בקינמטיקה</a:t>
            </a:r>
            <a:r>
              <a:rPr lang="he-IL" dirty="0"/>
              <a:t> הפוכה, אלא רק </a:t>
            </a:r>
            <a:r>
              <a:rPr lang="he-IL" dirty="0" err="1"/>
              <a:t>בקינמטיקה</a:t>
            </a:r>
            <a:r>
              <a:rPr lang="he-IL" dirty="0"/>
              <a:t> </a:t>
            </a:r>
            <a:r>
              <a:rPr lang="he-IL" dirty="0" smtClean="0"/>
              <a:t>ישירה </a:t>
            </a:r>
            <a:r>
              <a:rPr lang="he-IL" sz="1400" dirty="0" smtClean="0"/>
              <a:t>(?)</a:t>
            </a:r>
            <a:r>
              <a:rPr lang="he-IL" dirty="0" smtClean="0"/>
              <a:t>.</a:t>
            </a:r>
            <a:endParaRPr lang="he-IL" dirty="0" smtClean="0"/>
          </a:p>
          <a:p>
            <a:pPr marL="0" indent="0" algn="just" rtl="1">
              <a:buNone/>
            </a:pPr>
            <a:r>
              <a:rPr lang="he-IL" b="1" dirty="0"/>
              <a:t>חסרונות</a:t>
            </a:r>
            <a:r>
              <a:rPr lang="he-IL" dirty="0"/>
              <a:t>:</a:t>
            </a:r>
          </a:p>
          <a:p>
            <a:pPr algn="just" rtl="1"/>
            <a:r>
              <a:rPr lang="he-IL" dirty="0"/>
              <a:t>חוק הבקרה הנ"ל טומן בחובו הנחה שמטריצת </a:t>
            </a:r>
            <a:r>
              <a:rPr lang="he-IL" dirty="0" err="1"/>
              <a:t>היעקביאן</a:t>
            </a:r>
            <a:r>
              <a:rPr lang="he-IL" dirty="0"/>
              <a:t> הינה הפיכה, מה שלא נכון בחלק מהמקרים. </a:t>
            </a:r>
          </a:p>
          <a:p>
            <a:pPr marL="0" indent="0" algn="just" rtl="1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12</a:t>
            </a:fld>
            <a:endParaRPr lang="he-IL"/>
          </a:p>
        </p:txBody>
      </p:sp>
      <p:pic>
        <p:nvPicPr>
          <p:cNvPr id="7" name="Picture 7" descr="red disadvantage iaolated grungy st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112">
            <a:off x="6709423" y="5019700"/>
            <a:ext cx="4604704" cy="120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תמונה קשורה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667" l="100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153"/>
          <a:stretch/>
        </p:blipFill>
        <p:spPr bwMode="auto">
          <a:xfrm>
            <a:off x="1458592" y="4770900"/>
            <a:ext cx="4854309" cy="20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35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811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שינוי אימפדנס יחידת הקצה ללא </a:t>
            </a:r>
            <a:r>
              <a:rPr lang="en-US" dirty="0" smtClean="0"/>
              <a:t>Feedback</a:t>
            </a:r>
            <a:br>
              <a:rPr lang="en-US" dirty="0" smtClean="0"/>
            </a:br>
            <a:r>
              <a:rPr lang="he-IL" dirty="0" smtClean="0"/>
              <a:t>דוגמא ביולוגית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1"/>
            <a:r>
              <a:rPr lang="he-IL" dirty="0" smtClean="0"/>
              <a:t>זמן </a:t>
            </a:r>
            <a:r>
              <a:rPr lang="he-IL" dirty="0"/>
              <a:t>המעבר של אות הנקלט על עור בזרוע אדם לאזור גבוה יותר במערכת העצבים </a:t>
            </a:r>
            <a:r>
              <a:rPr lang="he-IL" dirty="0" smtClean="0"/>
              <a:t>- </a:t>
            </a:r>
            <a:r>
              <a:rPr lang="en-US" dirty="0"/>
              <a:t>70 </a:t>
            </a:r>
            <a:r>
              <a:rPr lang="en-US" dirty="0" err="1"/>
              <a:t>ms</a:t>
            </a:r>
            <a:r>
              <a:rPr lang="he-IL" dirty="0"/>
              <a:t>. </a:t>
            </a:r>
            <a:r>
              <a:rPr lang="he-IL" dirty="0" smtClean="0"/>
              <a:t>מעבר אות בחוג הביולוגי - </a:t>
            </a:r>
            <a:r>
              <a:rPr lang="he-IL" dirty="0"/>
              <a:t>מכניס </a:t>
            </a:r>
            <a:r>
              <a:rPr lang="en-US" dirty="0"/>
              <a:t>Time Delay</a:t>
            </a:r>
            <a:r>
              <a:rPr lang="he-IL" dirty="0"/>
              <a:t> של </a:t>
            </a:r>
            <a:r>
              <a:rPr lang="en-US" dirty="0"/>
              <a:t>100-150 </a:t>
            </a:r>
            <a:r>
              <a:rPr lang="en-US" dirty="0" err="1"/>
              <a:t>ms</a:t>
            </a:r>
            <a:r>
              <a:rPr lang="he-IL" dirty="0"/>
              <a:t>. </a:t>
            </a:r>
            <a:r>
              <a:rPr lang="he-IL" dirty="0" smtClean="0"/>
              <a:t>חישוב </a:t>
            </a:r>
            <a:r>
              <a:rPr lang="he-IL" dirty="0"/>
              <a:t>ממוחשב והצגתו באופן וויזואלי </a:t>
            </a:r>
            <a:r>
              <a:rPr lang="he-IL" dirty="0" smtClean="0"/>
              <a:t>- </a:t>
            </a:r>
            <a:r>
              <a:rPr lang="he-IL" dirty="0"/>
              <a:t>עוד </a:t>
            </a:r>
            <a:r>
              <a:rPr lang="en-US" dirty="0"/>
              <a:t>200-250 </a:t>
            </a:r>
            <a:r>
              <a:rPr lang="en-US" dirty="0" err="1"/>
              <a:t>ms</a:t>
            </a:r>
            <a:r>
              <a:rPr lang="he-IL" dirty="0" smtClean="0"/>
              <a:t>.</a:t>
            </a:r>
          </a:p>
          <a:p>
            <a:pPr algn="just" rtl="1"/>
            <a:endParaRPr lang="he-IL" dirty="0" smtClean="0"/>
          </a:p>
          <a:p>
            <a:pPr algn="just" rtl="1"/>
            <a:r>
              <a:rPr lang="he-IL" b="1" dirty="0" smtClean="0"/>
              <a:t>בעיה</a:t>
            </a:r>
            <a:r>
              <a:rPr lang="he-IL" dirty="0" smtClean="0"/>
              <a:t>: יעילות בקרה בחוג סגור בנוכחות זמן מת גדול מוגבלת.</a:t>
            </a:r>
          </a:p>
          <a:p>
            <a:pPr algn="just" rtl="1"/>
            <a:endParaRPr lang="he-IL" dirty="0"/>
          </a:p>
          <a:p>
            <a:pPr algn="just" rtl="1"/>
            <a:r>
              <a:rPr lang="he-IL" b="1" dirty="0"/>
              <a:t>הפתרון</a:t>
            </a:r>
            <a:r>
              <a:rPr lang="he-IL" dirty="0"/>
              <a:t> </a:t>
            </a:r>
            <a:r>
              <a:rPr lang="he-IL" dirty="0" smtClean="0"/>
              <a:t>: יתירות </a:t>
            </a:r>
            <a:r>
              <a:rPr lang="he-IL" dirty="0"/>
              <a:t>של </a:t>
            </a:r>
            <a:r>
              <a:rPr lang="he-IL" dirty="0" err="1"/>
              <a:t>אקטואטורים</a:t>
            </a:r>
            <a:r>
              <a:rPr lang="he-IL" dirty="0"/>
              <a:t> או דרגות חופש</a:t>
            </a:r>
            <a:r>
              <a:rPr lang="he-IL" dirty="0" smtClean="0"/>
              <a:t>. </a:t>
            </a:r>
          </a:p>
          <a:p>
            <a:pPr marL="0" indent="0" algn="just" rtl="1">
              <a:buNone/>
            </a:pPr>
            <a:endParaRPr lang="he-IL" dirty="0"/>
          </a:p>
          <a:p>
            <a:pPr algn="just" rtl="1"/>
            <a:r>
              <a:rPr lang="he-IL" dirty="0" smtClean="0"/>
              <a:t>קיים אצל יצורים חיים.</a:t>
            </a:r>
            <a:endParaRPr lang="he-IL" dirty="0"/>
          </a:p>
          <a:p>
            <a:pPr algn="just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13</a:t>
            </a:fld>
            <a:endParaRPr lang="he-IL"/>
          </a:p>
        </p:txBody>
      </p:sp>
      <p:pic>
        <p:nvPicPr>
          <p:cNvPr id="6146" name="Picture 2" descr="תוצאת תמונה עבור ‪skin being touched‬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4" y="4527550"/>
            <a:ext cx="3656542" cy="2193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3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811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שינוי אימפדנס יחידת הקצה ללא </a:t>
            </a:r>
            <a:r>
              <a:rPr lang="en-US" dirty="0" smtClean="0"/>
              <a:t>Feedback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786" y="1690688"/>
            <a:ext cx="10515600" cy="4351338"/>
          </a:xfrm>
        </p:spPr>
        <p:txBody>
          <a:bodyPr>
            <a:normAutofit/>
          </a:bodyPr>
          <a:lstStyle/>
          <a:p>
            <a:pPr algn="just" rtl="1"/>
            <a:r>
              <a:rPr lang="he-IL" b="1" dirty="0" smtClean="0"/>
              <a:t>בדוגמה</a:t>
            </a:r>
            <a:r>
              <a:rPr lang="en-US" dirty="0" smtClean="0"/>
              <a:t>:</a:t>
            </a:r>
            <a:r>
              <a:rPr lang="he-IL" dirty="0" smtClean="0"/>
              <a:t> יוצרים </a:t>
            </a:r>
            <a:r>
              <a:rPr lang="he-IL" dirty="0"/>
              <a:t>יתירות בחוליות ובמפרקים. הפעלת כוח אנכי על יחידת הקצה (כף היד) הנמצאת </a:t>
            </a:r>
            <a:r>
              <a:rPr lang="he-IL" dirty="0" err="1"/>
              <a:t>בקונפיגורציות</a:t>
            </a:r>
            <a:r>
              <a:rPr lang="he-IL" dirty="0"/>
              <a:t> שונות.</a:t>
            </a:r>
          </a:p>
          <a:p>
            <a:pPr algn="just" rtl="1"/>
            <a:r>
              <a:rPr lang="he-IL" b="1" dirty="0"/>
              <a:t>תמונה </a:t>
            </a:r>
            <a:r>
              <a:rPr lang="en-US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b</a:t>
            </a:r>
            <a:r>
              <a:rPr lang="he-IL" dirty="0" smtClean="0"/>
              <a:t>הכוח </a:t>
            </a:r>
            <a:r>
              <a:rPr lang="he-IL" dirty="0"/>
              <a:t>גורם לתזוזה בעיקר בנקודה </a:t>
            </a:r>
          </a:p>
          <a:p>
            <a:pPr marL="0" indent="0" algn="just" rtl="1">
              <a:buNone/>
            </a:pPr>
            <a:r>
              <a:rPr lang="he-IL" dirty="0"/>
              <a:t>  השמאלית ביותר.</a:t>
            </a:r>
          </a:p>
          <a:p>
            <a:pPr algn="just" rtl="1"/>
            <a:r>
              <a:rPr lang="he-IL" b="1" dirty="0"/>
              <a:t>תמונה </a:t>
            </a:r>
            <a:r>
              <a:rPr lang="en-US" b="1" dirty="0" smtClean="0"/>
              <a:t>d</a:t>
            </a:r>
            <a:r>
              <a:rPr lang="he-IL" dirty="0" smtClean="0"/>
              <a:t>: </a:t>
            </a:r>
            <a:r>
              <a:rPr lang="he-IL" dirty="0"/>
              <a:t>הכוח גורם לתזוזה של כל שלוש </a:t>
            </a:r>
          </a:p>
          <a:p>
            <a:pPr marL="0" indent="0" algn="just" rtl="1">
              <a:buNone/>
            </a:pPr>
            <a:r>
              <a:rPr lang="he-IL" dirty="0"/>
              <a:t>  החוליות.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14</a:t>
            </a:fld>
            <a:endParaRPr lang="he-IL"/>
          </a:p>
        </p:txBody>
      </p: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1E66DC2E-F2B3-4B0D-8702-72CCEC4E80E7}"/>
              </a:ext>
            </a:extLst>
          </p:cNvPr>
          <p:cNvGrpSpPr/>
          <p:nvPr/>
        </p:nvGrpSpPr>
        <p:grpSpPr>
          <a:xfrm>
            <a:off x="189615" y="2370137"/>
            <a:ext cx="5233838" cy="4351338"/>
            <a:chOff x="390526" y="1612900"/>
            <a:chExt cx="5705475" cy="4743450"/>
          </a:xfrm>
        </p:grpSpPr>
        <p:grpSp>
          <p:nvGrpSpPr>
            <p:cNvPr id="7" name="קבוצה 6">
              <a:extLst>
                <a:ext uri="{FF2B5EF4-FFF2-40B4-BE49-F238E27FC236}">
                  <a16:creationId xmlns:a16="http://schemas.microsoft.com/office/drawing/2014/main" id="{9C3146AE-875D-442F-A51F-4D2ABEA5E099}"/>
                </a:ext>
              </a:extLst>
            </p:cNvPr>
            <p:cNvGrpSpPr/>
            <p:nvPr/>
          </p:nvGrpSpPr>
          <p:grpSpPr>
            <a:xfrm>
              <a:off x="390526" y="1612900"/>
              <a:ext cx="5705475" cy="4743450"/>
              <a:chOff x="390526" y="1612900"/>
              <a:chExt cx="5705475" cy="4743450"/>
            </a:xfrm>
          </p:grpSpPr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518ED0DE-BF80-4A5B-A8EB-977B5BF07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0526" y="1612900"/>
                <a:ext cx="5705475" cy="4743450"/>
              </a:xfrm>
              <a:prstGeom prst="rect">
                <a:avLst/>
              </a:prstGeom>
            </p:spPr>
          </p:pic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63C568D6-95F8-4CAE-A5DF-755AABCE25D3}"/>
                  </a:ext>
                </a:extLst>
              </p:cNvPr>
              <p:cNvSpPr/>
              <p:nvPr/>
            </p:nvSpPr>
            <p:spPr>
              <a:xfrm>
                <a:off x="3200400" y="1651794"/>
                <a:ext cx="2895600" cy="22397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8A2D449B-3E06-4AAC-84AD-41DE225FAC9B}"/>
                </a:ext>
              </a:extLst>
            </p:cNvPr>
            <p:cNvCxnSpPr>
              <a:cxnSpLocks/>
            </p:cNvCxnSpPr>
            <p:nvPr/>
          </p:nvCxnSpPr>
          <p:spPr>
            <a:xfrm>
              <a:off x="1252870" y="3742660"/>
              <a:ext cx="0" cy="90376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מחבר חץ ישר 10">
              <a:extLst>
                <a:ext uri="{FF2B5EF4-FFF2-40B4-BE49-F238E27FC236}">
                  <a16:creationId xmlns:a16="http://schemas.microsoft.com/office/drawing/2014/main" id="{29748279-7F83-4A04-A1D4-E4C5A67FA478}"/>
                </a:ext>
              </a:extLst>
            </p:cNvPr>
            <p:cNvCxnSpPr>
              <a:cxnSpLocks/>
            </p:cNvCxnSpPr>
            <p:nvPr/>
          </p:nvCxnSpPr>
          <p:spPr>
            <a:xfrm>
              <a:off x="3042684" y="3650512"/>
              <a:ext cx="0" cy="90376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חץ ישר 11">
              <a:extLst>
                <a:ext uri="{FF2B5EF4-FFF2-40B4-BE49-F238E27FC236}">
                  <a16:creationId xmlns:a16="http://schemas.microsoft.com/office/drawing/2014/main" id="{B86F409F-A5B4-4C5C-9CB2-C22626D19BCD}"/>
                </a:ext>
              </a:extLst>
            </p:cNvPr>
            <p:cNvCxnSpPr>
              <a:cxnSpLocks/>
            </p:cNvCxnSpPr>
            <p:nvPr/>
          </p:nvCxnSpPr>
          <p:spPr>
            <a:xfrm>
              <a:off x="4977810" y="3650512"/>
              <a:ext cx="0" cy="90376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6DF6EBC4-8974-4306-A377-D82A3164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14" y="2550873"/>
            <a:ext cx="1962150" cy="180022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5137382" y="5404207"/>
            <a:ext cx="1591256" cy="1453793"/>
            <a:chOff x="7441254" y="4560377"/>
            <a:chExt cx="1591256" cy="1453793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7630869" y="4929710"/>
              <a:ext cx="5012" cy="94751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630869" y="5877220"/>
              <a:ext cx="979731" cy="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441254" y="4560377"/>
              <a:ext cx="42191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X2</a:t>
              </a:r>
              <a:endParaRPr lang="he-IL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610600" y="5644838"/>
              <a:ext cx="42191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X1</a:t>
              </a:r>
              <a:endParaRPr lang="he-IL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11111" t="4970" r="5129" b="6725"/>
          <a:stretch/>
        </p:blipFill>
        <p:spPr>
          <a:xfrm>
            <a:off x="6240255" y="4788535"/>
            <a:ext cx="5147791" cy="132196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72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811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שינוי אימפדנס יחידת הקצה ללא </a:t>
            </a:r>
            <a:r>
              <a:rPr lang="en-US" dirty="0" smtClean="0"/>
              <a:t>Feedback</a:t>
            </a:r>
            <a:br>
              <a:rPr lang="en-US" dirty="0" smtClean="0"/>
            </a:br>
            <a:r>
              <a:rPr lang="he-IL" dirty="0" smtClean="0"/>
              <a:t>דוגמא ביולוגית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1"/>
            <a:r>
              <a:rPr lang="he-IL" dirty="0" smtClean="0"/>
              <a:t>ניתן </a:t>
            </a:r>
            <a:r>
              <a:rPr lang="he-IL" dirty="0"/>
              <a:t>לשנות את אימפדנס יחידת הקצה גם ללא </a:t>
            </a:r>
            <a:r>
              <a:rPr lang="he-IL" dirty="0" smtClean="0"/>
              <a:t>קשר לחוג הבקרה.</a:t>
            </a:r>
            <a:endParaRPr lang="he-IL" dirty="0" smtClean="0"/>
          </a:p>
          <a:p>
            <a:pPr algn="just" rtl="1"/>
            <a:endParaRPr lang="he-IL" dirty="0"/>
          </a:p>
          <a:p>
            <a:pPr algn="just" rtl="1"/>
            <a:r>
              <a:rPr lang="he-IL" dirty="0"/>
              <a:t>מונע הכנסת זמנים מתים </a:t>
            </a:r>
            <a:r>
              <a:rPr lang="en-US" dirty="0"/>
              <a:t>(Time Delays)</a:t>
            </a:r>
            <a:r>
              <a:rPr lang="he-IL" dirty="0"/>
              <a:t> למערכת הבקרה, דבר שעשוי להיות חשוב במטלות המערבות </a:t>
            </a:r>
            <a:r>
              <a:rPr lang="he-IL" dirty="0" err="1"/>
              <a:t>אינטרקציה</a:t>
            </a:r>
            <a:r>
              <a:rPr lang="he-IL" dirty="0"/>
              <a:t> דינמית.</a:t>
            </a:r>
          </a:p>
          <a:p>
            <a:pPr algn="just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15</a:t>
            </a:fld>
            <a:endParaRPr lang="he-IL"/>
          </a:p>
        </p:txBody>
      </p:sp>
      <p:pic>
        <p:nvPicPr>
          <p:cNvPr id="7170" name="Picture 2" descr="תוצאת תמונה עבור ‪AIRPORT FLIGHTS DELAY‬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6" r="10351"/>
          <a:stretch/>
        </p:blipFill>
        <p:spPr bwMode="auto">
          <a:xfrm>
            <a:off x="3710214" y="3976830"/>
            <a:ext cx="3008086" cy="26144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42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5" y="4618037"/>
            <a:ext cx="2894935" cy="1920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811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בקרת אימפדנס ופרויקט הגמר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786" y="1690688"/>
            <a:ext cx="10515600" cy="4351338"/>
          </a:xfrm>
        </p:spPr>
        <p:txBody>
          <a:bodyPr>
            <a:normAutofit/>
          </a:bodyPr>
          <a:lstStyle/>
          <a:p>
            <a:pPr algn="just" rtl="1"/>
            <a:r>
              <a:rPr lang="he-IL" dirty="0"/>
              <a:t>בקרת </a:t>
            </a:r>
            <a:r>
              <a:rPr lang="he-IL" dirty="0" smtClean="0"/>
              <a:t>האימפדנס מבוססת </a:t>
            </a:r>
            <a:r>
              <a:rPr lang="he-IL" dirty="0"/>
              <a:t>על הקשר שבין כוח לתנועה, לכן באופן טבעי דרושה </a:t>
            </a:r>
            <a:r>
              <a:rPr lang="he-IL" dirty="0" err="1"/>
              <a:t>אינטרקציה</a:t>
            </a:r>
            <a:r>
              <a:rPr lang="he-IL" dirty="0"/>
              <a:t> דינמית בין יחידת הקצה לאובייקט בסביבה.</a:t>
            </a:r>
          </a:p>
          <a:p>
            <a:pPr algn="just" rtl="1"/>
            <a:r>
              <a:rPr lang="he-IL" dirty="0"/>
              <a:t>מאפשרת </a:t>
            </a:r>
            <a:r>
              <a:rPr lang="he-IL" dirty="0" smtClean="0"/>
              <a:t>לשנות בפשטות את </a:t>
            </a:r>
            <a:r>
              <a:rPr lang="he-IL" dirty="0"/>
              <a:t>תכונות יחידת </a:t>
            </a:r>
            <a:r>
              <a:rPr lang="he-IL" dirty="0" smtClean="0"/>
              <a:t>הקצה.</a:t>
            </a:r>
            <a:endParaRPr lang="he-IL" dirty="0"/>
          </a:p>
          <a:p>
            <a:pPr algn="just" rtl="1"/>
            <a:r>
              <a:rPr lang="he-IL" dirty="0"/>
              <a:t>בפרויקט שלנו נדרשת הפעלת כוח מדודה </a:t>
            </a:r>
            <a:r>
              <a:rPr lang="he-IL" dirty="0" smtClean="0"/>
              <a:t>ויצירת </a:t>
            </a:r>
            <a:r>
              <a:rPr lang="he-IL" dirty="0"/>
              <a:t>אינטרקציה מדויקת בין הרובוט לאובייקט.</a:t>
            </a:r>
          </a:p>
          <a:p>
            <a:pPr algn="just" rtl="1"/>
            <a:r>
              <a:rPr lang="he-IL" dirty="0"/>
              <a:t>לאור כל זאת, נראה שבקרת האימפדנס טומנת בחובה פוטנציאל ליצירת חוקי בקרה מתאימים למשימה.</a:t>
            </a:r>
          </a:p>
          <a:p>
            <a:pPr algn="just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16</a:t>
            </a:fld>
            <a:endParaRPr lang="he-IL"/>
          </a:p>
        </p:txBody>
      </p:sp>
      <p:sp>
        <p:nvSpPr>
          <p:cNvPr id="5" name="AutoShape 2" descr="Image result for project succ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89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סימולציה להדגמת בקרת אימפדנס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1"/>
            <a:r>
              <a:rPr lang="he-IL" dirty="0"/>
              <a:t>הסימולציה בוצעה כחלק מההנחיות לתחילת הפרויקט, על מנת לקבל תחושה על אופן הבנייה והפעולה של בקרת אימפדנס.</a:t>
            </a:r>
          </a:p>
          <a:p>
            <a:pPr algn="just" rtl="1"/>
            <a:endParaRPr lang="en-US" dirty="0" smtClean="0"/>
          </a:p>
          <a:p>
            <a:pPr algn="just" rtl="1"/>
            <a:r>
              <a:rPr lang="he-IL" dirty="0" smtClean="0"/>
              <a:t>בוצעה ב </a:t>
            </a:r>
            <a:r>
              <a:rPr lang="en-US" dirty="0" smtClean="0"/>
              <a:t>Simulink</a:t>
            </a:r>
            <a:r>
              <a:rPr lang="he-IL" dirty="0" smtClean="0"/>
              <a:t> (תוך כדי מידול סביבה פיזיקלית בחבילת </a:t>
            </a:r>
            <a:r>
              <a:rPr lang="en-US" dirty="0" smtClean="0"/>
              <a:t>Sim Scape</a:t>
            </a:r>
            <a:r>
              <a:rPr lang="he-IL" dirty="0" smtClean="0"/>
              <a:t>) </a:t>
            </a:r>
            <a:r>
              <a:rPr lang="he-IL" dirty="0"/>
              <a:t>ומתבססת על נוסחאות 7,8 במאמר של מרים </a:t>
            </a:r>
            <a:r>
              <a:rPr lang="he-IL" dirty="0" err="1"/>
              <a:t>זקסנהויז</a:t>
            </a:r>
            <a:r>
              <a:rPr lang="he-IL" dirty="0"/>
              <a:t> ותומר ולנסי.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17</a:t>
            </a:fld>
            <a:endParaRPr lang="he-IL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1196"/>
          <a:stretch/>
        </p:blipFill>
        <p:spPr>
          <a:xfrm>
            <a:off x="4222750" y="4244505"/>
            <a:ext cx="2770187" cy="225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סימולציה להדגמת בקרת אימפדנס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18</a:t>
            </a:fld>
            <a:endParaRPr lang="he-IL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DC7F9DF-6A9F-4A5A-9929-D41363243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dirty="0"/>
              <a:t>בסימולציה </a:t>
            </a:r>
            <a:r>
              <a:rPr lang="he-IL" dirty="0" smtClean="0"/>
              <a:t>הודגם חוג בקרה על </a:t>
            </a:r>
            <a:r>
              <a:rPr lang="he-IL" dirty="0"/>
              <a:t>מסה נקודתית במשקל 1 ק"ג, המחוברת לקפיץ בעל קבוע        ולמרסן בעל קבוע        </a:t>
            </a:r>
            <a:r>
              <a:rPr lang="he-IL" dirty="0" smtClean="0"/>
              <a:t>. הוצב קיר </a:t>
            </a:r>
            <a:r>
              <a:rPr lang="he-IL" dirty="0"/>
              <a:t>הנמצא במרחק חצי מטר מהמסה</a:t>
            </a:r>
            <a:r>
              <a:rPr lang="he-IL" dirty="0" smtClean="0"/>
              <a:t>.</a:t>
            </a:r>
            <a:endParaRPr lang="he-IL" dirty="0"/>
          </a:p>
          <a:p>
            <a:pPr algn="just" rtl="1">
              <a:lnSpc>
                <a:spcPct val="150000"/>
              </a:lnSpc>
            </a:pPr>
            <a:r>
              <a:rPr lang="he-IL" dirty="0"/>
              <a:t>נראה שעל ידי שינוי ערכי </a:t>
            </a:r>
            <a:r>
              <a:rPr lang="he-IL" dirty="0" err="1"/>
              <a:t>קבועי</a:t>
            </a:r>
            <a:r>
              <a:rPr lang="he-IL" dirty="0"/>
              <a:t> הקפיץ והמרסן באופן "רך" (כלומר ללא שינוי פיזי של הרכיבים עצמם במערכת) אנו גורמים למערכת להתנהג </a:t>
            </a:r>
            <a:r>
              <a:rPr lang="he-IL" dirty="0" smtClean="0"/>
              <a:t>כרצוננו.</a:t>
            </a:r>
            <a:endParaRPr lang="he-IL" dirty="0"/>
          </a:p>
        </p:txBody>
      </p:sp>
      <p:graphicFrame>
        <p:nvGraphicFramePr>
          <p:cNvPr id="8" name="אובייקט 7">
            <a:extLst>
              <a:ext uri="{FF2B5EF4-FFF2-40B4-BE49-F238E27FC236}">
                <a16:creationId xmlns:a16="http://schemas.microsoft.com/office/drawing/2014/main" id="{1966E3FA-63A9-46E7-AF95-89EBD02BE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00013"/>
              </p:ext>
            </p:extLst>
          </p:nvPr>
        </p:nvGraphicFramePr>
        <p:xfrm>
          <a:off x="7966314" y="2542941"/>
          <a:ext cx="779612" cy="67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Equation" r:id="rId3" imgW="495000" imgH="431640" progId="Equation.DSMT4">
                  <p:embed/>
                </p:oleObj>
              </mc:Choice>
              <mc:Fallback>
                <p:oleObj name="Equation" r:id="rId3" imgW="495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6314" y="2542941"/>
                        <a:ext cx="779612" cy="679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אובייקט 9">
            <a:extLst>
              <a:ext uri="{FF2B5EF4-FFF2-40B4-BE49-F238E27FC236}">
                <a16:creationId xmlns:a16="http://schemas.microsoft.com/office/drawing/2014/main" id="{66C5BCD5-C1CC-4D5A-B576-FB5608567A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737590"/>
              </p:ext>
            </p:extLst>
          </p:nvPr>
        </p:nvGraphicFramePr>
        <p:xfrm>
          <a:off x="4518653" y="2541566"/>
          <a:ext cx="839787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Equation" r:id="rId5" imgW="533160" imgH="431640" progId="Equation.DSMT4">
                  <p:embed/>
                </p:oleObj>
              </mc:Choice>
              <mc:Fallback>
                <p:oleObj name="Equation" r:id="rId5" imgW="533160" imgH="431640" progId="Equation.DSMT4">
                  <p:embed/>
                  <p:pic>
                    <p:nvPicPr>
                      <p:cNvPr id="8" name="אובייקט 7">
                        <a:extLst>
                          <a:ext uri="{FF2B5EF4-FFF2-40B4-BE49-F238E27FC236}">
                            <a16:creationId xmlns:a16="http://schemas.microsoft.com/office/drawing/2014/main" id="{1966E3FA-63A9-46E7-AF95-89EBD02BE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8653" y="2541566"/>
                        <a:ext cx="839787" cy="68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574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19</a:t>
            </a:fld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37"/>
            <a:ext cx="12192000" cy="65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1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סדרת המאמרים של הוגן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2</a:t>
            </a:fld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14861">
            <a:off x="2961477" y="2131961"/>
            <a:ext cx="2761006" cy="3698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25" y="1690686"/>
            <a:ext cx="2800351" cy="3733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7365">
            <a:off x="6850063" y="1959957"/>
            <a:ext cx="2865437" cy="38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5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סימולציה להדגמת בקרת אימפדנס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20</a:t>
            </a:fld>
            <a:endParaRPr lang="he-IL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DC7F9DF-6A9F-4A5A-9929-D41363243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b="1" dirty="0">
                <a:solidFill>
                  <a:srgbClr val="CCCC00"/>
                </a:solidFill>
              </a:rPr>
              <a:t>בצהוב</a:t>
            </a:r>
            <a:r>
              <a:rPr lang="he-IL" dirty="0"/>
              <a:t> :</a:t>
            </a:r>
            <a:r>
              <a:rPr lang="he-IL" dirty="0" smtClean="0"/>
              <a:t> </a:t>
            </a:r>
            <a:r>
              <a:rPr lang="he-IL" dirty="0"/>
              <a:t>אות הרפרנס, </a:t>
            </a:r>
            <a:r>
              <a:rPr lang="he-IL" b="1" dirty="0">
                <a:solidFill>
                  <a:srgbClr val="0070C0"/>
                </a:solidFill>
              </a:rPr>
              <a:t>בכחול</a:t>
            </a:r>
            <a:r>
              <a:rPr lang="he-IL" dirty="0"/>
              <a:t> </a:t>
            </a:r>
            <a:r>
              <a:rPr lang="he-IL" dirty="0" smtClean="0"/>
              <a:t>: </a:t>
            </a:r>
            <a:r>
              <a:rPr lang="he-IL" dirty="0"/>
              <a:t>התנועה בפועל.</a:t>
            </a:r>
          </a:p>
          <a:p>
            <a:pPr algn="just" rtl="1">
              <a:lnSpc>
                <a:spcPct val="150000"/>
              </a:lnSpc>
            </a:pPr>
            <a:r>
              <a:rPr lang="he-IL" b="1" dirty="0"/>
              <a:t>נתוני האימפדנס </a:t>
            </a:r>
            <a:r>
              <a:rPr lang="he-IL" dirty="0" smtClean="0"/>
              <a:t>: </a:t>
            </a:r>
            <a:r>
              <a:rPr lang="he-IL" dirty="0"/>
              <a:t>כמו הנתונים ההתחלתיים של המערכת.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4E0DFD8-7DC5-4156-88DF-A4D46E10C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03890"/>
            <a:ext cx="8249697" cy="3254109"/>
          </a:xfrm>
          <a:prstGeom prst="rect">
            <a:avLst/>
          </a:prstGeom>
        </p:spPr>
      </p:pic>
      <p:pic>
        <p:nvPicPr>
          <p:cNvPr id="3" name="SimScape_vibration_Fint_exp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43364" y="4191169"/>
            <a:ext cx="3406589" cy="166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סימולציה להדגמת בקרת אימפדנס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21</a:t>
            </a:fld>
            <a:endParaRPr lang="he-IL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DC7F9DF-6A9F-4A5A-9929-D41363243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b="1" dirty="0">
                <a:solidFill>
                  <a:srgbClr val="CCCC00"/>
                </a:solidFill>
              </a:rPr>
              <a:t>בצהוב</a:t>
            </a:r>
            <a:r>
              <a:rPr lang="he-IL" dirty="0"/>
              <a:t> </a:t>
            </a:r>
            <a:r>
              <a:rPr lang="he-IL" dirty="0" smtClean="0"/>
              <a:t>: </a:t>
            </a:r>
            <a:r>
              <a:rPr lang="he-IL" dirty="0"/>
              <a:t>אות הרפרנס, </a:t>
            </a:r>
            <a:r>
              <a:rPr lang="he-IL" b="1" dirty="0">
                <a:solidFill>
                  <a:srgbClr val="0070C0"/>
                </a:solidFill>
              </a:rPr>
              <a:t>בכחול</a:t>
            </a:r>
            <a:r>
              <a:rPr lang="he-IL" dirty="0"/>
              <a:t> </a:t>
            </a:r>
            <a:r>
              <a:rPr lang="he-IL" dirty="0" smtClean="0"/>
              <a:t>: </a:t>
            </a:r>
            <a:r>
              <a:rPr lang="he-IL" dirty="0"/>
              <a:t>התנועה בפועל.</a:t>
            </a:r>
          </a:p>
          <a:p>
            <a:pPr algn="just" rtl="1">
              <a:lnSpc>
                <a:spcPct val="150000"/>
              </a:lnSpc>
            </a:pPr>
            <a:r>
              <a:rPr lang="he-IL" b="1" dirty="0"/>
              <a:t>נתוני האימפדנס </a:t>
            </a:r>
            <a:r>
              <a:rPr lang="he-IL" dirty="0" smtClean="0"/>
              <a:t>: </a:t>
            </a:r>
            <a:r>
              <a:rPr lang="he-IL" dirty="0"/>
              <a:t>קבוע הקפיץ גדול פי 3.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F1D86AD-4D8B-4F3B-ACFC-2B9D6188A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6951"/>
            <a:ext cx="8249697" cy="3271050"/>
          </a:xfrm>
          <a:prstGeom prst="rect">
            <a:avLst/>
          </a:prstGeom>
        </p:spPr>
      </p:pic>
      <p:pic>
        <p:nvPicPr>
          <p:cNvPr id="5" name="SimScape_vibration_Fint_exp11_K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40353" y="4186519"/>
            <a:ext cx="3400636" cy="165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סימולציה להדגמת בקרת אימפדנס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22</a:t>
            </a:fld>
            <a:endParaRPr lang="he-IL"/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DC7F9DF-6A9F-4A5A-9929-D41363243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 rtl="1">
              <a:lnSpc>
                <a:spcPct val="150000"/>
              </a:lnSpc>
            </a:pPr>
            <a:r>
              <a:rPr lang="he-IL" b="1" dirty="0" smtClean="0">
                <a:solidFill>
                  <a:srgbClr val="CCCC00"/>
                </a:solidFill>
              </a:rPr>
              <a:t>בצהוב </a:t>
            </a:r>
            <a:r>
              <a:rPr lang="he-IL" dirty="0" smtClean="0"/>
              <a:t>: אות </a:t>
            </a:r>
            <a:r>
              <a:rPr lang="he-IL" dirty="0"/>
              <a:t>הרפרנס, </a:t>
            </a:r>
            <a:r>
              <a:rPr lang="he-IL" b="1" dirty="0">
                <a:solidFill>
                  <a:srgbClr val="0070C0"/>
                </a:solidFill>
              </a:rPr>
              <a:t>בכחול</a:t>
            </a:r>
            <a:r>
              <a:rPr lang="he-IL" dirty="0"/>
              <a:t> </a:t>
            </a:r>
            <a:r>
              <a:rPr lang="he-IL" dirty="0" smtClean="0"/>
              <a:t>: </a:t>
            </a:r>
            <a:r>
              <a:rPr lang="he-IL" dirty="0"/>
              <a:t>התנועה בפועל.</a:t>
            </a:r>
          </a:p>
          <a:p>
            <a:pPr algn="r" rtl="1">
              <a:lnSpc>
                <a:spcPct val="150000"/>
              </a:lnSpc>
            </a:pPr>
            <a:r>
              <a:rPr lang="he-IL" b="1" dirty="0"/>
              <a:t>נתוני </a:t>
            </a:r>
            <a:r>
              <a:rPr lang="he-IL" b="1" dirty="0" smtClean="0"/>
              <a:t>האימפדנס </a:t>
            </a:r>
            <a:r>
              <a:rPr lang="he-IL" dirty="0" smtClean="0"/>
              <a:t>: </a:t>
            </a:r>
            <a:r>
              <a:rPr lang="he-IL" dirty="0" smtClean="0"/>
              <a:t>קבוע </a:t>
            </a:r>
            <a:r>
              <a:rPr lang="he-IL" dirty="0"/>
              <a:t>הריסון גדול פי 10.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A3C19EC-293C-4184-88C8-2D7F0D80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1983"/>
            <a:ext cx="8239648" cy="3266018"/>
          </a:xfrm>
          <a:prstGeom prst="rect">
            <a:avLst/>
          </a:prstGeom>
        </p:spPr>
      </p:pic>
      <p:pic>
        <p:nvPicPr>
          <p:cNvPr id="3" name="SimScape_vibration_Fint_exp11c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7932" y="4195481"/>
            <a:ext cx="3403056" cy="164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23</a:t>
            </a:fld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תודה על ההקשבה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025"/>
            <a:ext cx="884238" cy="137318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963" y="2338127"/>
            <a:ext cx="1359250" cy="210918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47" y="1174511"/>
            <a:ext cx="1204635" cy="1869261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13" y="3084493"/>
            <a:ext cx="2343833" cy="363698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312" y="694667"/>
            <a:ext cx="417715" cy="648178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373" y="1364072"/>
            <a:ext cx="622187" cy="965463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37" y="2771269"/>
            <a:ext cx="2343833" cy="363698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12" y="1342845"/>
            <a:ext cx="1070646" cy="1661348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991" y="221826"/>
            <a:ext cx="304720" cy="472841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7" y="2802855"/>
            <a:ext cx="1789102" cy="2776193"/>
          </a:xfrm>
          <a:prstGeom prst="rect">
            <a:avLst/>
          </a:prstGeom>
        </p:spPr>
      </p:pic>
      <p:pic>
        <p:nvPicPr>
          <p:cNvPr id="18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984" y="1477292"/>
            <a:ext cx="729499" cy="1131980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44" y="2658475"/>
            <a:ext cx="1914814" cy="29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רקע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b="1" dirty="0"/>
              <a:t>רובוטיקה תעשייתית:</a:t>
            </a:r>
          </a:p>
          <a:p>
            <a:pPr algn="just" rtl="1"/>
            <a:r>
              <a:rPr lang="he-IL" dirty="0"/>
              <a:t>עד היום (1985) - בעיקר בקרת מיקום (למשל: רובוטים לצרכי צביעה או ריתוך) או במקרים נדירים יותר בקרת כוח.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3</a:t>
            </a:fld>
            <a:endParaRPr lang="he-IL"/>
          </a:p>
        </p:txBody>
      </p:sp>
      <p:pic>
        <p:nvPicPr>
          <p:cNvPr id="4098" name="Picture 2" descr="abb paint atomiz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" y="3406773"/>
            <a:ext cx="5892802" cy="331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64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האתגר על פי </a:t>
            </a:r>
            <a:r>
              <a:rPr lang="he-IL" dirty="0" err="1"/>
              <a:t>נויל</a:t>
            </a:r>
            <a:r>
              <a:rPr lang="he-IL" dirty="0"/>
              <a:t> הוגן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b="1" dirty="0"/>
              <a:t>התמודדות עם רובוטיקה הכוללת מגע:</a:t>
            </a:r>
          </a:p>
          <a:p>
            <a:pPr algn="just" rtl="1"/>
            <a:r>
              <a:rPr lang="he-IL" dirty="0"/>
              <a:t>למשל: חפירה, שיוף, כיפוף.</a:t>
            </a:r>
          </a:p>
          <a:p>
            <a:pPr marL="0" indent="0" algn="just" rtl="1">
              <a:buNone/>
            </a:pPr>
            <a:endParaRPr lang="he-IL" dirty="0"/>
          </a:p>
          <a:p>
            <a:pPr marL="0" indent="0" algn="just" rtl="1">
              <a:buNone/>
            </a:pPr>
            <a:r>
              <a:rPr lang="he-IL" dirty="0"/>
              <a:t>ובעיקר </a:t>
            </a:r>
            <a:r>
              <a:rPr lang="he-IL" b="1" dirty="0"/>
              <a:t>שיתוף פעולה בין רובוטים לבני אדם </a:t>
            </a:r>
            <a:r>
              <a:rPr lang="he-IL" dirty="0"/>
              <a:t>או </a:t>
            </a:r>
            <a:r>
              <a:rPr lang="he-IL" b="1" dirty="0"/>
              <a:t>רובוטים שמחליפים פעולות </a:t>
            </a:r>
            <a:r>
              <a:rPr lang="he-IL" b="1" dirty="0" smtClean="0"/>
              <a:t>אנושיות.</a:t>
            </a:r>
            <a:endParaRPr lang="he-IL" b="1" dirty="0"/>
          </a:p>
          <a:p>
            <a:pPr marL="0" indent="0" algn="r" rtl="1">
              <a:buNone/>
            </a:pPr>
            <a:endParaRPr lang="he-IL" b="1" dirty="0"/>
          </a:p>
          <a:p>
            <a:pPr marL="0" indent="0" algn="r" rtl="1">
              <a:buNone/>
            </a:pP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4</a:t>
            </a:fld>
            <a:endParaRPr lang="he-IL"/>
          </a:p>
        </p:txBody>
      </p:sp>
      <p:pic>
        <p:nvPicPr>
          <p:cNvPr id="3076" name="Picture 4" descr="Image result for ROBOT INTERACTION WITH HU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5" y="3898900"/>
            <a:ext cx="616234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האתגר על פי </a:t>
            </a:r>
            <a:r>
              <a:rPr lang="he-IL" dirty="0" err="1"/>
              <a:t>נויל</a:t>
            </a:r>
            <a:r>
              <a:rPr lang="he-IL" dirty="0"/>
              <a:t> הוגן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1"/>
            <a:r>
              <a:rPr lang="he-IL" dirty="0"/>
              <a:t>בניגוד </a:t>
            </a:r>
            <a:r>
              <a:rPr lang="he-IL" dirty="0" smtClean="0"/>
              <a:t>לבקרת מיקום </a:t>
            </a:r>
            <a:r>
              <a:rPr lang="he-IL" dirty="0"/>
              <a:t>רגילה, בבקרת מגע יש </a:t>
            </a:r>
            <a:r>
              <a:rPr lang="he-IL" dirty="0" err="1"/>
              <a:t>אינטרקציה</a:t>
            </a:r>
            <a:r>
              <a:rPr lang="he-IL" dirty="0"/>
              <a:t> דו כיוונית בין הרובוט לסביבה, כלומר העברת אנרגיה.</a:t>
            </a:r>
          </a:p>
          <a:p>
            <a:pPr algn="r" rtl="1"/>
            <a:endParaRPr lang="he-IL" dirty="0"/>
          </a:p>
          <a:p>
            <a:pPr algn="just" rtl="1"/>
            <a:r>
              <a:rPr lang="he-IL" b="1" dirty="0"/>
              <a:t>מסקנה עיקרית</a:t>
            </a:r>
            <a:r>
              <a:rPr lang="he-IL" dirty="0"/>
              <a:t>: קיים צימוד בין יחידת הקצה של הרובוט לבין הסביבה </a:t>
            </a:r>
            <a:r>
              <a:rPr lang="he-IL" dirty="0" err="1"/>
              <a:t>איתה</a:t>
            </a:r>
            <a:r>
              <a:rPr lang="he-IL" dirty="0"/>
              <a:t> הוא בא במגע -</a:t>
            </a:r>
            <a:r>
              <a:rPr lang="he-IL" dirty="0" smtClean="0"/>
              <a:t> </a:t>
            </a:r>
            <a:r>
              <a:rPr lang="he-IL" dirty="0"/>
              <a:t>צימוד זה יוצר אילוצים </a:t>
            </a:r>
            <a:r>
              <a:rPr lang="he-IL" dirty="0" smtClean="0"/>
              <a:t>פיזיקליים </a:t>
            </a:r>
            <a:r>
              <a:rPr lang="he-IL" dirty="0"/>
              <a:t>שניתן לתעל לטובת </a:t>
            </a:r>
            <a:r>
              <a:rPr lang="he-IL" dirty="0" smtClean="0"/>
              <a:t>השלמת המשימה.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5</a:t>
            </a:fld>
            <a:endParaRPr lang="he-IL"/>
          </a:p>
        </p:txBody>
      </p:sp>
      <p:pic>
        <p:nvPicPr>
          <p:cNvPr id="4" name="Picture 4" descr="Image result for PEG IN THE  HOLE CHIL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5667" l="76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29" y="4403140"/>
            <a:ext cx="2454860" cy="24548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07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WOVtsr-w4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65609" y="291402"/>
            <a:ext cx="10110876" cy="56873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719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בקרת מגע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4875"/>
          </a:xfrm>
        </p:spPr>
        <p:txBody>
          <a:bodyPr/>
          <a:lstStyle/>
          <a:p>
            <a:pPr algn="just" rtl="1"/>
            <a:r>
              <a:rPr lang="he-IL" b="1" dirty="0"/>
              <a:t>לא ניתן </a:t>
            </a:r>
            <a:r>
              <a:rPr lang="he-IL" dirty="0"/>
              <a:t>לבצע בקרה בו זמנית בלתי תלויה גם של מיקום וגם של כוח היות וקיים בניהם קשר ניוטוני.</a:t>
            </a:r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7</a:t>
            </a:fld>
            <a:endParaRPr lang="he-IL"/>
          </a:p>
        </p:txBody>
      </p:sp>
      <p:pic>
        <p:nvPicPr>
          <p:cNvPr id="6146" name="Picture 2" descr="Image result for f = 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63800"/>
            <a:ext cx="357127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22800" y="2463800"/>
            <a:ext cx="6731000" cy="200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1"/>
            <a:endParaRPr lang="en-US" dirty="0"/>
          </a:p>
          <a:p>
            <a:pPr algn="just" rtl="1"/>
            <a:r>
              <a:rPr lang="he-IL" dirty="0"/>
              <a:t>בקרה מדויקת של כוח </a:t>
            </a:r>
            <a:r>
              <a:rPr lang="he-IL" b="1" dirty="0"/>
              <a:t>או</a:t>
            </a:r>
            <a:r>
              <a:rPr lang="he-IL" dirty="0"/>
              <a:t> מיקום היא מאתגרת מכיוון שהיא דורשת מודל מדויק של האובייקט </a:t>
            </a:r>
            <a:r>
              <a:rPr lang="he-IL" dirty="0" err="1"/>
              <a:t>איתו</a:t>
            </a:r>
            <a:r>
              <a:rPr lang="he-IL" dirty="0"/>
              <a:t> הרובוט בא במגע (לרוב קיימת אי ודאות</a:t>
            </a:r>
            <a:r>
              <a:rPr lang="he-IL" dirty="0" smtClean="0"/>
              <a:t>)</a:t>
            </a:r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4408487"/>
            <a:ext cx="10515600" cy="1947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1"/>
            <a:r>
              <a:rPr lang="he-IL" b="1" dirty="0" smtClean="0"/>
              <a:t>פתרון: </a:t>
            </a:r>
            <a:r>
              <a:rPr lang="en-US" dirty="0" smtClean="0"/>
              <a:t>Port Behavior”</a:t>
            </a:r>
            <a:r>
              <a:rPr lang="he-IL" dirty="0" smtClean="0"/>
              <a:t>" - נסיון לשלוט בהתנהגות המערכת בנקודת המגע (</a:t>
            </a:r>
            <a:r>
              <a:rPr lang="en-US" dirty="0" smtClean="0"/>
              <a:t>Port</a:t>
            </a:r>
            <a:r>
              <a:rPr lang="he-IL" dirty="0" smtClean="0"/>
              <a:t>) בין הרובוט לסביבה.</a:t>
            </a:r>
          </a:p>
          <a:p>
            <a:pPr algn="just" rtl="1"/>
            <a:endParaRPr lang="he-IL" b="1" dirty="0" smtClean="0"/>
          </a:p>
          <a:p>
            <a:pPr algn="just" rtl="1"/>
            <a:r>
              <a:rPr lang="he-IL" b="1" dirty="0" smtClean="0"/>
              <a:t>דוגמא נוספת</a:t>
            </a:r>
            <a:r>
              <a:rPr lang="he-IL" dirty="0" smtClean="0"/>
              <a:t>: </a:t>
            </a:r>
            <a:r>
              <a:rPr lang="he-IL" dirty="0"/>
              <a:t>רובוט שלוחץ יד לאנשים שונים.</a:t>
            </a:r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</p:txBody>
      </p:sp>
      <p:pic>
        <p:nvPicPr>
          <p:cNvPr id="6150" name="Picture 6" descr="Image result for ROBOT INTERACTION WITH HUMAN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67" y="4897437"/>
            <a:ext cx="3592858" cy="155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עקרון אימפדנס </a:t>
            </a:r>
            <a:r>
              <a:rPr lang="he-IL" dirty="0" err="1"/>
              <a:t>ואדמיטנס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08475"/>
          </a:xfrm>
        </p:spPr>
        <p:txBody>
          <a:bodyPr/>
          <a:lstStyle/>
          <a:p>
            <a:pPr algn="just" rtl="1"/>
            <a:r>
              <a:rPr lang="he-IL" dirty="0"/>
              <a:t>ניתן לתאר </a:t>
            </a:r>
            <a:r>
              <a:rPr lang="he-IL" dirty="0" err="1"/>
              <a:t>אינטרקציה</a:t>
            </a:r>
            <a:r>
              <a:rPr lang="he-IL" dirty="0"/>
              <a:t> פיזיקלית ע"י שני סוגי משתנים מצומדים: </a:t>
            </a:r>
          </a:p>
          <a:p>
            <a:pPr lvl="1" algn="just" rtl="1"/>
            <a:r>
              <a:rPr lang="en-US" b="1" dirty="0"/>
              <a:t>Effort</a:t>
            </a:r>
            <a:r>
              <a:rPr lang="he-IL" dirty="0"/>
              <a:t> - למשל: כוח או מתח חשמלי.</a:t>
            </a:r>
          </a:p>
          <a:p>
            <a:pPr lvl="1" algn="just" rtl="1"/>
            <a:r>
              <a:rPr lang="en-US" b="1" dirty="0"/>
              <a:t>Flow</a:t>
            </a:r>
            <a:r>
              <a:rPr lang="he-IL" dirty="0"/>
              <a:t> - למשל: מהירות או זרם חשמלי.</a:t>
            </a:r>
          </a:p>
          <a:p>
            <a:pPr algn="just" rtl="1"/>
            <a:r>
              <a:rPr lang="he-IL" dirty="0"/>
              <a:t>אין מקור בודד שיכול לייצר גם </a:t>
            </a:r>
            <a:r>
              <a:rPr lang="en-US" dirty="0"/>
              <a:t>Effort</a:t>
            </a:r>
            <a:r>
              <a:rPr lang="he-IL" dirty="0"/>
              <a:t> וגם </a:t>
            </a:r>
            <a:r>
              <a:rPr lang="en-US" dirty="0"/>
              <a:t>Flow</a:t>
            </a:r>
            <a:r>
              <a:rPr lang="he-IL" dirty="0"/>
              <a:t> בו זמנית.</a:t>
            </a:r>
          </a:p>
          <a:p>
            <a:pPr algn="just" rtl="1"/>
            <a:r>
              <a:rPr lang="he-IL" dirty="0"/>
              <a:t>ניתן לחלק את המערכות הפיזיקליות לשני סוגים:</a:t>
            </a:r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  <a:p>
            <a:pPr algn="just" rtl="1"/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8</a:t>
            </a:fld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1409700" y="4584700"/>
            <a:ext cx="3467100" cy="1485900"/>
          </a:xfrm>
          <a:prstGeom prst="rect">
            <a:avLst/>
          </a:prstGeom>
          <a:solidFill>
            <a:srgbClr val="60943C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Impedance</a:t>
            </a:r>
            <a:endParaRPr lang="he-IL" dirty="0"/>
          </a:p>
        </p:txBody>
      </p:sp>
      <p:sp>
        <p:nvSpPr>
          <p:cNvPr id="9" name="Rectangle 8"/>
          <p:cNvSpPr/>
          <p:nvPr/>
        </p:nvSpPr>
        <p:spPr>
          <a:xfrm>
            <a:off x="6934200" y="4584700"/>
            <a:ext cx="3467100" cy="1485900"/>
          </a:xfrm>
          <a:prstGeom prst="rect">
            <a:avLst/>
          </a:prstGeom>
          <a:solidFill>
            <a:srgbClr val="FF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Admittance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7592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עקרון אימפדנס </a:t>
            </a:r>
            <a:r>
              <a:rPr lang="he-IL" dirty="0" err="1"/>
              <a:t>ואדמיטנס</a:t>
            </a:r>
            <a:endParaRPr lang="he-IL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9</a:t>
            </a:fld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4445000" y="2209800"/>
            <a:ext cx="3467100" cy="1485900"/>
          </a:xfrm>
          <a:prstGeom prst="rect">
            <a:avLst/>
          </a:prstGeom>
          <a:solidFill>
            <a:srgbClr val="60943C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Impedance</a:t>
            </a:r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4445000" y="4214812"/>
            <a:ext cx="3467100" cy="1485900"/>
          </a:xfrm>
          <a:prstGeom prst="rect">
            <a:avLst/>
          </a:prstGeom>
          <a:solidFill>
            <a:srgbClr val="FF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Admittance</a:t>
            </a:r>
            <a:endParaRPr lang="he-IL" dirty="0"/>
          </a:p>
        </p:txBody>
      </p:sp>
      <p:sp>
        <p:nvSpPr>
          <p:cNvPr id="9" name="Right Arrow 8"/>
          <p:cNvSpPr/>
          <p:nvPr/>
        </p:nvSpPr>
        <p:spPr>
          <a:xfrm>
            <a:off x="2044700" y="4697412"/>
            <a:ext cx="2400300" cy="5207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Effort</a:t>
            </a:r>
            <a:endParaRPr lang="he-IL" dirty="0"/>
          </a:p>
        </p:txBody>
      </p:sp>
      <p:sp>
        <p:nvSpPr>
          <p:cNvPr id="10" name="Right Arrow 9"/>
          <p:cNvSpPr/>
          <p:nvPr/>
        </p:nvSpPr>
        <p:spPr>
          <a:xfrm>
            <a:off x="2044700" y="2692400"/>
            <a:ext cx="2400300" cy="5207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Flow</a:t>
            </a:r>
            <a:endParaRPr lang="he-IL" dirty="0"/>
          </a:p>
        </p:txBody>
      </p:sp>
      <p:sp>
        <p:nvSpPr>
          <p:cNvPr id="11" name="Right Arrow 10"/>
          <p:cNvSpPr/>
          <p:nvPr/>
        </p:nvSpPr>
        <p:spPr>
          <a:xfrm>
            <a:off x="7912100" y="2703512"/>
            <a:ext cx="2400300" cy="5207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Effort</a:t>
            </a:r>
            <a:endParaRPr lang="he-IL" dirty="0"/>
          </a:p>
        </p:txBody>
      </p:sp>
      <p:sp>
        <p:nvSpPr>
          <p:cNvPr id="12" name="Right Arrow 11"/>
          <p:cNvSpPr/>
          <p:nvPr/>
        </p:nvSpPr>
        <p:spPr>
          <a:xfrm>
            <a:off x="7912100" y="4708524"/>
            <a:ext cx="2400300" cy="5207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Flow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3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</TotalTime>
  <Words>871</Words>
  <Application>Microsoft Office PowerPoint</Application>
  <PresentationFormat>Widescreen</PresentationFormat>
  <Paragraphs>151</Paragraphs>
  <Slides>23</Slides>
  <Notes>3</Notes>
  <HiddenSlides>0</HiddenSlides>
  <MMClips>4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Cambria Math</vt:lpstr>
      <vt:lpstr>Times New Roman</vt:lpstr>
      <vt:lpstr>Office Theme</vt:lpstr>
      <vt:lpstr>Equation</vt:lpstr>
      <vt:lpstr>מפגש תחילת שנה</vt:lpstr>
      <vt:lpstr>סדרת המאמרים של הוגן</vt:lpstr>
      <vt:lpstr>רקע</vt:lpstr>
      <vt:lpstr>האתגר על פי נויל הוגן</vt:lpstr>
      <vt:lpstr>האתגר על פי נויל הוגן</vt:lpstr>
      <vt:lpstr>PowerPoint Presentation</vt:lpstr>
      <vt:lpstr>בקרת מגע</vt:lpstr>
      <vt:lpstr>עקרון אימפדנס ואדמיטנס</vt:lpstr>
      <vt:lpstr>עקרון אימפדנס ואדמיטנס</vt:lpstr>
      <vt:lpstr>מסקנה פיזיקלית</vt:lpstr>
      <vt:lpstr>חוק הבקרה לפי נויל הוגן</vt:lpstr>
      <vt:lpstr>חוק הבקרה לפי נויל הוגן – יתרונות וחסרונות</vt:lpstr>
      <vt:lpstr>שינוי אימפדנס יחידת הקצה ללא Feedback דוגמא ביולוגית</vt:lpstr>
      <vt:lpstr>שינוי אימפדנס יחידת הקצה ללא Feedback</vt:lpstr>
      <vt:lpstr>שינוי אימפדנס יחידת הקצה ללא Feedback דוגמא ביולוגית</vt:lpstr>
      <vt:lpstr>בקרת אימפדנס ופרויקט הגמר</vt:lpstr>
      <vt:lpstr>סימולציה להדגמת בקרת אימפדנס</vt:lpstr>
      <vt:lpstr>סימולציה להדגמת בקרת אימפדנס</vt:lpstr>
      <vt:lpstr>PowerPoint Presentation</vt:lpstr>
      <vt:lpstr>סימולציה להדגמת בקרת אימפדנס</vt:lpstr>
      <vt:lpstr>סימולציה להדגמת בקרת אימפדנס</vt:lpstr>
      <vt:lpstr>סימולציה להדגמת בקרת אימפדנס</vt:lpstr>
      <vt:lpstr>תודה על ההקשבה</vt:lpstr>
    </vt:vector>
  </TitlesOfParts>
  <Company>Technion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מפגש תחילת שנה</dc:title>
  <dc:creator>mepclab3</dc:creator>
  <cp:lastModifiedBy>mepclab1</cp:lastModifiedBy>
  <cp:revision>73</cp:revision>
  <dcterms:created xsi:type="dcterms:W3CDTF">2019-11-18T15:14:31Z</dcterms:created>
  <dcterms:modified xsi:type="dcterms:W3CDTF">2019-11-20T15:07:48Z</dcterms:modified>
</cp:coreProperties>
</file>